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307" r:id="rId3"/>
    <p:sldId id="257" r:id="rId4"/>
    <p:sldId id="263" r:id="rId5"/>
    <p:sldId id="308" r:id="rId6"/>
    <p:sldId id="264" r:id="rId7"/>
    <p:sldId id="265" r:id="rId8"/>
    <p:sldId id="310" r:id="rId9"/>
    <p:sldId id="309" r:id="rId10"/>
    <p:sldId id="266" r:id="rId11"/>
    <p:sldId id="267" r:id="rId12"/>
    <p:sldId id="268" r:id="rId13"/>
    <p:sldId id="269" r:id="rId14"/>
    <p:sldId id="311" r:id="rId15"/>
    <p:sldId id="270" r:id="rId16"/>
    <p:sldId id="271" r:id="rId17"/>
    <p:sldId id="272" r:id="rId18"/>
    <p:sldId id="312" r:id="rId19"/>
    <p:sldId id="273" r:id="rId20"/>
    <p:sldId id="306" r:id="rId21"/>
  </p:sldIdLst>
  <p:sldSz cx="12192000" cy="6858000"/>
  <p:notesSz cx="12192000" cy="6858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94" autoAdjust="0"/>
    <p:restoredTop sz="94660"/>
  </p:normalViewPr>
  <p:slideViewPr>
    <p:cSldViewPr>
      <p:cViewPr varScale="1">
        <p:scale>
          <a:sx n="107" d="100"/>
          <a:sy n="107" d="100"/>
        </p:scale>
        <p:origin x="366" y="10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jpeg>
</file>

<file path=ppt/media/image2.png>
</file>

<file path=ppt/media/image3.png>
</file>

<file path=ppt/media/image4.jp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B17770D-34C2-4E8B-9228-CA7ACA312C09}" type="datetimeFigureOut">
              <a:rPr lang="ko-KR" altLang="en-US" smtClean="0"/>
              <a:t>2023-10-30</a:t>
            </a:fld>
            <a:endParaRPr lang="ko-KR" altLang="en-US"/>
          </a:p>
        </p:txBody>
      </p:sp>
      <p:sp>
        <p:nvSpPr>
          <p:cNvPr id="4" name="슬라이드 이미지 개체 틀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4BA11356-74C5-4A58-AA0E-8B2E4000788F}" type="slidenum">
              <a:rPr lang="ko-KR" altLang="en-US" smtClean="0"/>
              <a:t>‹#›</a:t>
            </a:fld>
            <a:endParaRPr lang="ko-KR" altLang="en-US"/>
          </a:p>
        </p:txBody>
      </p:sp>
    </p:spTree>
    <p:extLst>
      <p:ext uri="{BB962C8B-B14F-4D97-AF65-F5344CB8AC3E}">
        <p14:creationId xmlns:p14="http://schemas.microsoft.com/office/powerpoint/2010/main" val="3756092604"/>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4BA11356-74C5-4A58-AA0E-8B2E4000788F}" type="slidenum">
              <a:rPr lang="ko-KR" altLang="en-US" smtClean="0"/>
              <a:t>8</a:t>
            </a:fld>
            <a:endParaRPr lang="ko-KR" altLang="en-US"/>
          </a:p>
        </p:txBody>
      </p:sp>
    </p:spTree>
    <p:extLst>
      <p:ext uri="{BB962C8B-B14F-4D97-AF65-F5344CB8AC3E}">
        <p14:creationId xmlns:p14="http://schemas.microsoft.com/office/powerpoint/2010/main" val="2266234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10/29/2023</a:t>
            </a:fld>
            <a:endParaRPr lang="en-US"/>
          </a:p>
        </p:txBody>
      </p:sp>
      <p:sp>
        <p:nvSpPr>
          <p:cNvPr id="6" name="Holder 6"/>
          <p:cNvSpPr>
            <a:spLocks noGrp="1"/>
          </p:cNvSpPr>
          <p:nvPr>
            <p:ph type="sldNum" sz="quarter" idx="7"/>
          </p:nvPr>
        </p:nvSpPr>
        <p:spPr/>
        <p:txBody>
          <a:bodyPr lIns="0" tIns="0" rIns="0" bIns="0"/>
          <a:lstStyle>
            <a:lvl1pPr>
              <a:defRPr sz="3200" b="0" i="0">
                <a:solidFill>
                  <a:srgbClr val="404040"/>
                </a:solidFill>
                <a:latin typeface="Franklin Gothic Medium"/>
                <a:cs typeface="Franklin Gothic Medium"/>
              </a:defRPr>
            </a:lvl1pPr>
          </a:lstStyle>
          <a:p>
            <a:pPr marL="38100">
              <a:lnSpc>
                <a:spcPts val="3770"/>
              </a:lnSpc>
            </a:pPr>
            <a:fld id="{81D60167-4931-47E6-BA6A-407CBD079E47}" type="slidenum">
              <a:rPr spc="25" dirty="0"/>
              <a:t>‹#›</a:t>
            </a:fld>
            <a:endParaRPr spc="2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232323"/>
                </a:solidFill>
                <a:latin typeface="Malgun Gothic"/>
                <a:cs typeface="Malgun Gothic"/>
              </a:defRPr>
            </a:lvl1pPr>
          </a:lstStyle>
          <a:p>
            <a:endParaRPr/>
          </a:p>
        </p:txBody>
      </p:sp>
      <p:sp>
        <p:nvSpPr>
          <p:cNvPr id="3" name="Holder 3"/>
          <p:cNvSpPr>
            <a:spLocks noGrp="1"/>
          </p:cNvSpPr>
          <p:nvPr>
            <p:ph type="body" idx="1"/>
          </p:nvPr>
        </p:nvSpPr>
        <p:spPr/>
        <p:txBody>
          <a:bodyPr lIns="0" tIns="0" rIns="0" bIns="0"/>
          <a:lstStyle>
            <a:lvl1pPr>
              <a:defRPr sz="2400" b="1" i="0">
                <a:solidFill>
                  <a:srgbClr val="303030"/>
                </a:solidFill>
                <a:latin typeface="Malgun Gothic"/>
                <a:cs typeface="Malgun Gothic"/>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10/29/2023</a:t>
            </a:fld>
            <a:endParaRPr lang="en-US"/>
          </a:p>
        </p:txBody>
      </p:sp>
      <p:sp>
        <p:nvSpPr>
          <p:cNvPr id="6" name="Holder 6"/>
          <p:cNvSpPr>
            <a:spLocks noGrp="1"/>
          </p:cNvSpPr>
          <p:nvPr>
            <p:ph type="sldNum" sz="quarter" idx="7"/>
          </p:nvPr>
        </p:nvSpPr>
        <p:spPr/>
        <p:txBody>
          <a:bodyPr lIns="0" tIns="0" rIns="0" bIns="0"/>
          <a:lstStyle>
            <a:lvl1pPr>
              <a:defRPr sz="3200" b="0" i="0">
                <a:solidFill>
                  <a:srgbClr val="404040"/>
                </a:solidFill>
                <a:latin typeface="Franklin Gothic Medium"/>
                <a:cs typeface="Franklin Gothic Medium"/>
              </a:defRPr>
            </a:lvl1pPr>
          </a:lstStyle>
          <a:p>
            <a:pPr marL="38100">
              <a:lnSpc>
                <a:spcPts val="3770"/>
              </a:lnSpc>
            </a:pPr>
            <a:fld id="{81D60167-4931-47E6-BA6A-407CBD079E47}" type="slidenum">
              <a:rPr spc="25" dirty="0"/>
              <a:t>‹#›</a:t>
            </a:fld>
            <a:endParaRPr spc="2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232323"/>
                </a:solidFill>
                <a:latin typeface="Malgun Gothic"/>
                <a:cs typeface="Malgun Gothic"/>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10/29/2023</a:t>
            </a:fld>
            <a:endParaRPr lang="en-US"/>
          </a:p>
        </p:txBody>
      </p:sp>
      <p:sp>
        <p:nvSpPr>
          <p:cNvPr id="7" name="Holder 7"/>
          <p:cNvSpPr>
            <a:spLocks noGrp="1"/>
          </p:cNvSpPr>
          <p:nvPr>
            <p:ph type="sldNum" sz="quarter" idx="7"/>
          </p:nvPr>
        </p:nvSpPr>
        <p:spPr/>
        <p:txBody>
          <a:bodyPr lIns="0" tIns="0" rIns="0" bIns="0"/>
          <a:lstStyle>
            <a:lvl1pPr>
              <a:defRPr sz="3200" b="0" i="0">
                <a:solidFill>
                  <a:srgbClr val="404040"/>
                </a:solidFill>
                <a:latin typeface="Franklin Gothic Medium"/>
                <a:cs typeface="Franklin Gothic Medium"/>
              </a:defRPr>
            </a:lvl1pPr>
          </a:lstStyle>
          <a:p>
            <a:pPr marL="38100">
              <a:lnSpc>
                <a:spcPts val="3770"/>
              </a:lnSpc>
            </a:pPr>
            <a:fld id="{81D60167-4931-47E6-BA6A-407CBD079E47}" type="slidenum">
              <a:rPr spc="25" dirty="0"/>
              <a:t>‹#›</a:t>
            </a:fld>
            <a:endParaRPr spc="2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232323"/>
                </a:solidFill>
                <a:latin typeface="Malgun Gothic"/>
                <a:cs typeface="Malgun Gothic"/>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10/29/2023</a:t>
            </a:fld>
            <a:endParaRPr lang="en-US"/>
          </a:p>
        </p:txBody>
      </p:sp>
      <p:sp>
        <p:nvSpPr>
          <p:cNvPr id="5" name="Holder 5"/>
          <p:cNvSpPr>
            <a:spLocks noGrp="1"/>
          </p:cNvSpPr>
          <p:nvPr>
            <p:ph type="sldNum" sz="quarter" idx="7"/>
          </p:nvPr>
        </p:nvSpPr>
        <p:spPr/>
        <p:txBody>
          <a:bodyPr lIns="0" tIns="0" rIns="0" bIns="0"/>
          <a:lstStyle>
            <a:lvl1pPr>
              <a:defRPr sz="3200" b="0" i="0">
                <a:solidFill>
                  <a:srgbClr val="404040"/>
                </a:solidFill>
                <a:latin typeface="Franklin Gothic Medium"/>
                <a:cs typeface="Franklin Gothic Medium"/>
              </a:defRPr>
            </a:lvl1pPr>
          </a:lstStyle>
          <a:p>
            <a:pPr marL="38100">
              <a:lnSpc>
                <a:spcPts val="3770"/>
              </a:lnSpc>
            </a:pPr>
            <a:fld id="{81D60167-4931-47E6-BA6A-407CBD079E47}" type="slidenum">
              <a:rPr spc="25" dirty="0"/>
              <a:t>‹#›</a:t>
            </a:fld>
            <a:endParaRPr spc="2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580644" y="3086100"/>
            <a:ext cx="10994390" cy="3337560"/>
          </a:xfrm>
          <a:custGeom>
            <a:avLst/>
            <a:gdLst/>
            <a:ahLst/>
            <a:cxnLst/>
            <a:rect l="l" t="t" r="r" b="b"/>
            <a:pathLst>
              <a:path w="10994390" h="3337560">
                <a:moveTo>
                  <a:pt x="10994136" y="0"/>
                </a:moveTo>
                <a:lnTo>
                  <a:pt x="0" y="0"/>
                </a:lnTo>
                <a:lnTo>
                  <a:pt x="0" y="3337560"/>
                </a:lnTo>
                <a:lnTo>
                  <a:pt x="10994136" y="3337560"/>
                </a:lnTo>
                <a:lnTo>
                  <a:pt x="10994136" y="0"/>
                </a:lnTo>
                <a:close/>
              </a:path>
            </a:pathLst>
          </a:custGeom>
          <a:solidFill>
            <a:srgbClr val="44536A"/>
          </a:solidFill>
        </p:spPr>
        <p:txBody>
          <a:bodyPr wrap="square" lIns="0" tIns="0" rIns="0" bIns="0" rtlCol="0"/>
          <a:lstStyle/>
          <a:p>
            <a:endParaRPr/>
          </a:p>
        </p:txBody>
      </p:sp>
      <p:sp>
        <p:nvSpPr>
          <p:cNvPr id="17" name="bg object 17"/>
          <p:cNvSpPr/>
          <p:nvPr/>
        </p:nvSpPr>
        <p:spPr>
          <a:xfrm>
            <a:off x="109728" y="4564380"/>
            <a:ext cx="1015365" cy="381000"/>
          </a:xfrm>
          <a:custGeom>
            <a:avLst/>
            <a:gdLst/>
            <a:ahLst/>
            <a:cxnLst/>
            <a:rect l="l" t="t" r="r" b="b"/>
            <a:pathLst>
              <a:path w="1015365" h="381000">
                <a:moveTo>
                  <a:pt x="1014984" y="0"/>
                </a:moveTo>
                <a:lnTo>
                  <a:pt x="0" y="0"/>
                </a:lnTo>
                <a:lnTo>
                  <a:pt x="0" y="381000"/>
                </a:lnTo>
                <a:lnTo>
                  <a:pt x="1014984" y="381000"/>
                </a:lnTo>
                <a:lnTo>
                  <a:pt x="1014984" y="0"/>
                </a:lnTo>
                <a:close/>
              </a:path>
            </a:pathLst>
          </a:custGeom>
          <a:solidFill>
            <a:srgbClr val="4471C4"/>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10/29/2023</a:t>
            </a:fld>
            <a:endParaRPr lang="en-US"/>
          </a:p>
        </p:txBody>
      </p:sp>
      <p:sp>
        <p:nvSpPr>
          <p:cNvPr id="4" name="Holder 4"/>
          <p:cNvSpPr>
            <a:spLocks noGrp="1"/>
          </p:cNvSpPr>
          <p:nvPr>
            <p:ph type="sldNum" sz="quarter" idx="7"/>
          </p:nvPr>
        </p:nvSpPr>
        <p:spPr/>
        <p:txBody>
          <a:bodyPr lIns="0" tIns="0" rIns="0" bIns="0"/>
          <a:lstStyle>
            <a:lvl1pPr>
              <a:defRPr sz="3200" b="0" i="0">
                <a:solidFill>
                  <a:srgbClr val="404040"/>
                </a:solidFill>
                <a:latin typeface="Franklin Gothic Medium"/>
                <a:cs typeface="Franklin Gothic Medium"/>
              </a:defRPr>
            </a:lvl1pPr>
          </a:lstStyle>
          <a:p>
            <a:pPr marL="38100">
              <a:lnSpc>
                <a:spcPts val="3770"/>
              </a:lnSpc>
            </a:pPr>
            <a:fld id="{81D60167-4931-47E6-BA6A-407CBD079E47}" type="slidenum">
              <a:rPr spc="25" dirty="0"/>
              <a:t>‹#›</a:t>
            </a:fld>
            <a:endParaRPr spc="25"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806195"/>
            <a:ext cx="454659" cy="363220"/>
          </a:xfrm>
          <a:custGeom>
            <a:avLst/>
            <a:gdLst/>
            <a:ahLst/>
            <a:cxnLst/>
            <a:rect l="l" t="t" r="r" b="b"/>
            <a:pathLst>
              <a:path w="454659" h="363219">
                <a:moveTo>
                  <a:pt x="454152" y="0"/>
                </a:moveTo>
                <a:lnTo>
                  <a:pt x="0" y="0"/>
                </a:lnTo>
                <a:lnTo>
                  <a:pt x="0" y="362712"/>
                </a:lnTo>
                <a:lnTo>
                  <a:pt x="454152" y="362712"/>
                </a:lnTo>
                <a:lnTo>
                  <a:pt x="454152" y="0"/>
                </a:lnTo>
                <a:close/>
              </a:path>
            </a:pathLst>
          </a:custGeom>
          <a:solidFill>
            <a:srgbClr val="4471C4"/>
          </a:solidFill>
        </p:spPr>
        <p:txBody>
          <a:bodyPr wrap="square" lIns="0" tIns="0" rIns="0" bIns="0" rtlCol="0"/>
          <a:lstStyle/>
          <a:p>
            <a:endParaRPr/>
          </a:p>
        </p:txBody>
      </p:sp>
      <p:sp>
        <p:nvSpPr>
          <p:cNvPr id="2" name="Holder 2"/>
          <p:cNvSpPr>
            <a:spLocks noGrp="1"/>
          </p:cNvSpPr>
          <p:nvPr>
            <p:ph type="title"/>
          </p:nvPr>
        </p:nvSpPr>
        <p:spPr>
          <a:xfrm>
            <a:off x="721868" y="734948"/>
            <a:ext cx="5273675" cy="574040"/>
          </a:xfrm>
          <a:prstGeom prst="rect">
            <a:avLst/>
          </a:prstGeom>
        </p:spPr>
        <p:txBody>
          <a:bodyPr wrap="square" lIns="0" tIns="0" rIns="0" bIns="0">
            <a:spAutoFit/>
          </a:bodyPr>
          <a:lstStyle>
            <a:lvl1pPr>
              <a:defRPr sz="3600" b="1" i="0">
                <a:solidFill>
                  <a:srgbClr val="232323"/>
                </a:solidFill>
                <a:latin typeface="Malgun Gothic"/>
                <a:cs typeface="Malgun Gothic"/>
              </a:defRPr>
            </a:lvl1pPr>
          </a:lstStyle>
          <a:p>
            <a:endParaRPr/>
          </a:p>
        </p:txBody>
      </p:sp>
      <p:sp>
        <p:nvSpPr>
          <p:cNvPr id="3" name="Holder 3"/>
          <p:cNvSpPr>
            <a:spLocks noGrp="1"/>
          </p:cNvSpPr>
          <p:nvPr>
            <p:ph type="body" idx="1"/>
          </p:nvPr>
        </p:nvSpPr>
        <p:spPr>
          <a:xfrm>
            <a:off x="388111" y="1244499"/>
            <a:ext cx="7259320" cy="4013200"/>
          </a:xfrm>
          <a:prstGeom prst="rect">
            <a:avLst/>
          </a:prstGeom>
        </p:spPr>
        <p:txBody>
          <a:bodyPr wrap="square" lIns="0" tIns="0" rIns="0" bIns="0">
            <a:spAutoFit/>
          </a:bodyPr>
          <a:lstStyle>
            <a:lvl1pPr>
              <a:defRPr sz="2400" b="1" i="0">
                <a:solidFill>
                  <a:srgbClr val="303030"/>
                </a:solidFill>
                <a:latin typeface="Malgun Gothic"/>
                <a:cs typeface="Malgun Gothic"/>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10/29/2023</a:t>
            </a:fld>
            <a:endParaRPr lang="en-US"/>
          </a:p>
        </p:txBody>
      </p:sp>
      <p:sp>
        <p:nvSpPr>
          <p:cNvPr id="6" name="Holder 6"/>
          <p:cNvSpPr>
            <a:spLocks noGrp="1"/>
          </p:cNvSpPr>
          <p:nvPr>
            <p:ph type="sldNum" sz="quarter" idx="7"/>
          </p:nvPr>
        </p:nvSpPr>
        <p:spPr>
          <a:xfrm>
            <a:off x="11482069" y="6363625"/>
            <a:ext cx="561340" cy="496570"/>
          </a:xfrm>
          <a:prstGeom prst="rect">
            <a:avLst/>
          </a:prstGeom>
        </p:spPr>
        <p:txBody>
          <a:bodyPr wrap="square" lIns="0" tIns="0" rIns="0" bIns="0">
            <a:spAutoFit/>
          </a:bodyPr>
          <a:lstStyle>
            <a:lvl1pPr>
              <a:defRPr sz="3200" b="0" i="0">
                <a:solidFill>
                  <a:srgbClr val="404040"/>
                </a:solidFill>
                <a:latin typeface="Franklin Gothic Medium"/>
                <a:cs typeface="Franklin Gothic Medium"/>
              </a:defRPr>
            </a:lvl1pPr>
          </a:lstStyle>
          <a:p>
            <a:pPr marL="38100">
              <a:lnSpc>
                <a:spcPts val="3770"/>
              </a:lnSpc>
            </a:pPr>
            <a:fld id="{81D60167-4931-47E6-BA6A-407CBD079E47}" type="slidenum">
              <a:rPr spc="25" dirty="0"/>
              <a:t>‹#›</a:t>
            </a:fld>
            <a:endParaRPr spc="2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598169" y="3080766"/>
            <a:ext cx="10578465" cy="0"/>
          </a:xfrm>
          <a:custGeom>
            <a:avLst/>
            <a:gdLst/>
            <a:ahLst/>
            <a:cxnLst/>
            <a:rect l="l" t="t" r="r" b="b"/>
            <a:pathLst>
              <a:path w="10578465">
                <a:moveTo>
                  <a:pt x="0" y="0"/>
                </a:moveTo>
                <a:lnTo>
                  <a:pt x="10578211" y="0"/>
                </a:lnTo>
              </a:path>
            </a:pathLst>
          </a:custGeom>
          <a:ln w="35052">
            <a:solidFill>
              <a:srgbClr val="3964B5"/>
            </a:solidFill>
          </a:ln>
        </p:spPr>
        <p:txBody>
          <a:bodyPr wrap="square" lIns="0" tIns="0" rIns="0" bIns="0" rtlCol="0"/>
          <a:lstStyle/>
          <a:p>
            <a:endParaRPr/>
          </a:p>
        </p:txBody>
      </p:sp>
      <p:sp>
        <p:nvSpPr>
          <p:cNvPr id="3" name="object 3"/>
          <p:cNvSpPr txBox="1">
            <a:spLocks noGrp="1"/>
          </p:cNvSpPr>
          <p:nvPr>
            <p:ph type="title"/>
          </p:nvPr>
        </p:nvSpPr>
        <p:spPr>
          <a:xfrm>
            <a:off x="1425752" y="1652170"/>
            <a:ext cx="9220200" cy="1428596"/>
          </a:xfrm>
          <a:prstGeom prst="rect">
            <a:avLst/>
          </a:prstGeom>
        </p:spPr>
        <p:txBody>
          <a:bodyPr vert="horz" wrap="square" lIns="0" tIns="12700" rIns="0" bIns="0" rtlCol="0">
            <a:spAutoFit/>
          </a:bodyPr>
          <a:lstStyle/>
          <a:p>
            <a:pPr marL="12700">
              <a:lnSpc>
                <a:spcPct val="100000"/>
              </a:lnSpc>
              <a:spcBef>
                <a:spcPts val="100"/>
              </a:spcBef>
            </a:pPr>
            <a:r>
              <a:rPr lang="en-US" sz="4400" spc="-45" dirty="0">
                <a:solidFill>
                  <a:srgbClr val="404040"/>
                </a:solidFill>
                <a:latin typeface="Times New Roman"/>
                <a:cs typeface="Times New Roman"/>
              </a:rPr>
              <a:t>Computational Thermal Engineering</a:t>
            </a:r>
            <a:br>
              <a:rPr lang="en-US" sz="4800" spc="-45" dirty="0">
                <a:solidFill>
                  <a:srgbClr val="404040"/>
                </a:solidFill>
                <a:latin typeface="Times New Roman"/>
                <a:cs typeface="Times New Roman"/>
              </a:rPr>
            </a:br>
            <a:endParaRPr sz="4800" dirty="0">
              <a:latin typeface="Times New Roman"/>
              <a:cs typeface="Times New Roman"/>
            </a:endParaRPr>
          </a:p>
        </p:txBody>
      </p:sp>
      <p:sp>
        <p:nvSpPr>
          <p:cNvPr id="4" name="object 4"/>
          <p:cNvSpPr txBox="1"/>
          <p:nvPr/>
        </p:nvSpPr>
        <p:spPr>
          <a:xfrm>
            <a:off x="598169" y="3592573"/>
            <a:ext cx="5571948" cy="1122680"/>
          </a:xfrm>
          <a:prstGeom prst="rect">
            <a:avLst/>
          </a:prstGeom>
        </p:spPr>
        <p:txBody>
          <a:bodyPr vert="horz" wrap="square" lIns="0" tIns="12700" rIns="0" bIns="0" rtlCol="0">
            <a:spAutoFit/>
          </a:bodyPr>
          <a:lstStyle/>
          <a:p>
            <a:pPr marL="12700">
              <a:lnSpc>
                <a:spcPct val="100000"/>
              </a:lnSpc>
              <a:spcBef>
                <a:spcPts val="100"/>
              </a:spcBef>
            </a:pPr>
            <a:r>
              <a:rPr lang="en-US" sz="2400" spc="-5" dirty="0">
                <a:latin typeface="Arial MT"/>
                <a:cs typeface="Arial MT"/>
              </a:rPr>
              <a:t>Saleem Raza</a:t>
            </a:r>
            <a:endParaRPr sz="2400" dirty="0">
              <a:latin typeface="Arial MT"/>
              <a:cs typeface="Arial MT"/>
            </a:endParaRPr>
          </a:p>
          <a:p>
            <a:pPr marL="12700" marR="5080">
              <a:lnSpc>
                <a:spcPct val="100000"/>
              </a:lnSpc>
            </a:pPr>
            <a:r>
              <a:rPr sz="2400" spc="-5" dirty="0">
                <a:latin typeface="Arial MT"/>
                <a:cs typeface="Arial MT"/>
              </a:rPr>
              <a:t>Jeonbuk</a:t>
            </a:r>
            <a:r>
              <a:rPr sz="2400" spc="10" dirty="0">
                <a:latin typeface="Arial MT"/>
                <a:cs typeface="Arial MT"/>
              </a:rPr>
              <a:t> </a:t>
            </a:r>
            <a:r>
              <a:rPr sz="2400" spc="-5" dirty="0">
                <a:latin typeface="Arial MT"/>
                <a:cs typeface="Arial MT"/>
              </a:rPr>
              <a:t>National</a:t>
            </a:r>
            <a:r>
              <a:rPr sz="2400" spc="25" dirty="0">
                <a:latin typeface="Arial MT"/>
                <a:cs typeface="Arial MT"/>
              </a:rPr>
              <a:t> </a:t>
            </a:r>
            <a:r>
              <a:rPr sz="2400" spc="-5" dirty="0">
                <a:latin typeface="Arial MT"/>
                <a:cs typeface="Arial MT"/>
              </a:rPr>
              <a:t>University </a:t>
            </a:r>
            <a:r>
              <a:rPr sz="2400" dirty="0">
                <a:latin typeface="Arial MT"/>
                <a:cs typeface="Arial MT"/>
              </a:rPr>
              <a:t> </a:t>
            </a:r>
            <a:r>
              <a:rPr sz="2400" spc="-5" dirty="0">
                <a:latin typeface="Arial MT"/>
                <a:cs typeface="Arial MT"/>
              </a:rPr>
              <a:t>Department</a:t>
            </a:r>
            <a:r>
              <a:rPr sz="2400" spc="-20" dirty="0">
                <a:latin typeface="Arial MT"/>
                <a:cs typeface="Arial MT"/>
              </a:rPr>
              <a:t> </a:t>
            </a:r>
            <a:r>
              <a:rPr sz="2400" dirty="0">
                <a:latin typeface="Arial MT"/>
                <a:cs typeface="Arial MT"/>
              </a:rPr>
              <a:t>Of</a:t>
            </a:r>
            <a:r>
              <a:rPr sz="2400" spc="-25" dirty="0">
                <a:latin typeface="Arial MT"/>
                <a:cs typeface="Arial MT"/>
              </a:rPr>
              <a:t> </a:t>
            </a:r>
            <a:r>
              <a:rPr sz="2400" spc="-5" dirty="0">
                <a:latin typeface="Arial MT"/>
                <a:cs typeface="Arial MT"/>
              </a:rPr>
              <a:t>Mechanical</a:t>
            </a:r>
            <a:r>
              <a:rPr lang="en-US" altLang="ko-KR" sz="2400" spc="-5" dirty="0">
                <a:latin typeface="Arial MT"/>
                <a:cs typeface="Arial MT"/>
              </a:rPr>
              <a:t> Design</a:t>
            </a:r>
            <a:r>
              <a:rPr sz="2400" spc="5" dirty="0">
                <a:latin typeface="Arial MT"/>
                <a:cs typeface="Arial MT"/>
              </a:rPr>
              <a:t> </a:t>
            </a:r>
            <a:r>
              <a:rPr sz="2400" spc="-5" dirty="0">
                <a:latin typeface="Arial MT"/>
                <a:cs typeface="Arial MT"/>
              </a:rPr>
              <a:t>Engineering</a:t>
            </a:r>
            <a:endParaRPr sz="2400" dirty="0">
              <a:latin typeface="Arial MT"/>
              <a:cs typeface="Arial MT"/>
            </a:endParaRPr>
          </a:p>
        </p:txBody>
      </p:sp>
      <p:pic>
        <p:nvPicPr>
          <p:cNvPr id="5" name="object 5"/>
          <p:cNvPicPr/>
          <p:nvPr/>
        </p:nvPicPr>
        <p:blipFill>
          <a:blip r:embed="rId2" cstate="print"/>
          <a:stretch>
            <a:fillRect/>
          </a:stretch>
        </p:blipFill>
        <p:spPr>
          <a:xfrm>
            <a:off x="11013947" y="70103"/>
            <a:ext cx="1143000" cy="112776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bject 5"/>
          <p:cNvPicPr/>
          <p:nvPr/>
        </p:nvPicPr>
        <p:blipFill>
          <a:blip r:embed="rId2" cstate="print"/>
          <a:stretch>
            <a:fillRect/>
          </a:stretch>
        </p:blipFill>
        <p:spPr>
          <a:xfrm>
            <a:off x="10949940" y="70103"/>
            <a:ext cx="1207007" cy="1190244"/>
          </a:xfrm>
          <a:prstGeom prst="rect">
            <a:avLst/>
          </a:prstGeom>
        </p:spPr>
      </p:pic>
      <p:sp>
        <p:nvSpPr>
          <p:cNvPr id="6" name="object 6"/>
          <p:cNvSpPr txBox="1">
            <a:spLocks noGrp="1"/>
          </p:cNvSpPr>
          <p:nvPr>
            <p:ph type="title"/>
          </p:nvPr>
        </p:nvSpPr>
        <p:spPr>
          <a:xfrm>
            <a:off x="698398" y="706373"/>
            <a:ext cx="8630285" cy="574040"/>
          </a:xfrm>
          <a:prstGeom prst="rect">
            <a:avLst/>
          </a:prstGeom>
        </p:spPr>
        <p:txBody>
          <a:bodyPr vert="horz" wrap="square" lIns="0" tIns="1270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Simulations</a:t>
            </a:r>
            <a:endParaRPr spc="-5" dirty="0">
              <a:latin typeface="Times New Roman" panose="02020603050405020304" pitchFamily="18" charset="0"/>
              <a:cs typeface="Times New Roman" panose="02020603050405020304" pitchFamily="18" charset="0"/>
            </a:endParaRPr>
          </a:p>
        </p:txBody>
      </p:sp>
      <p:sp>
        <p:nvSpPr>
          <p:cNvPr id="39" name="object 39"/>
          <p:cNvSpPr txBox="1">
            <a:spLocks noGrp="1"/>
          </p:cNvSpPr>
          <p:nvPr>
            <p:ph type="sldNum" sz="quarter" idx="7"/>
          </p:nvPr>
        </p:nvSpPr>
        <p:spPr>
          <a:prstGeom prst="rect">
            <a:avLst/>
          </a:prstGeom>
        </p:spPr>
        <p:txBody>
          <a:bodyPr vert="horz" wrap="square" lIns="0" tIns="0" rIns="0" bIns="0" rtlCol="0">
            <a:spAutoFit/>
          </a:bodyPr>
          <a:lstStyle/>
          <a:p>
            <a:pPr marL="38100">
              <a:lnSpc>
                <a:spcPts val="3770"/>
              </a:lnSpc>
            </a:pPr>
            <a:fld id="{81D60167-4931-47E6-BA6A-407CBD079E47}" type="slidenum">
              <a:rPr spc="25" dirty="0"/>
              <a:t>10</a:t>
            </a:fld>
            <a:endParaRPr spc="25" dirty="0"/>
          </a:p>
        </p:txBody>
      </p:sp>
      <p:sp>
        <p:nvSpPr>
          <p:cNvPr id="40" name="직사각형 39">
            <a:extLst>
              <a:ext uri="{FF2B5EF4-FFF2-40B4-BE49-F238E27FC236}">
                <a16:creationId xmlns:a16="http://schemas.microsoft.com/office/drawing/2014/main" id="{3A395D49-7361-40D5-AA89-136E1240367A}"/>
              </a:ext>
            </a:extLst>
          </p:cNvPr>
          <p:cNvSpPr/>
          <p:nvPr/>
        </p:nvSpPr>
        <p:spPr>
          <a:xfrm>
            <a:off x="716327" y="1600200"/>
            <a:ext cx="6294073" cy="4403450"/>
          </a:xfrm>
          <a:prstGeom prst="rect">
            <a:avLst/>
          </a:prstGeom>
        </p:spPr>
        <p:txBody>
          <a:bodyPr wrap="square">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This research use the real case data for pressure at 5.65Mpa</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Maximum Temperature 343.3 C and the minimum test temperature was set at -6.67 C</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The type of flow was assumed to be Steady state, laminar, no turbulence or heat transfer</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The pressure boundary condition is used to impose a fully develop velocity profile</a:t>
            </a:r>
          </a:p>
          <a:p>
            <a:pPr marL="318770" indent="-306705">
              <a:lnSpc>
                <a:spcPct val="150000"/>
              </a:lnSpc>
              <a:spcBef>
                <a:spcPts val="95"/>
              </a:spcBef>
              <a:buClr>
                <a:srgbClr val="4471C4"/>
              </a:buClr>
              <a:buSzPct val="91071"/>
              <a:buFont typeface="Wingdings"/>
              <a:buChar char=""/>
              <a:tabLst>
                <a:tab pos="319405" algn="l"/>
              </a:tabLst>
            </a:pPr>
            <a:endParaRPr lang="en-US" altLang="ko-KR" sz="2800" spc="-20" dirty="0">
              <a:solidFill>
                <a:srgbClr val="404040"/>
              </a:solidFill>
              <a:latin typeface="Arial MT"/>
              <a:cs typeface="Arial MT"/>
            </a:endParaRPr>
          </a:p>
        </p:txBody>
      </p:sp>
      <p:pic>
        <p:nvPicPr>
          <p:cNvPr id="1026" name="Picture 2" descr="Fig. 10">
            <a:extLst>
              <a:ext uri="{FF2B5EF4-FFF2-40B4-BE49-F238E27FC236}">
                <a16:creationId xmlns:a16="http://schemas.microsoft.com/office/drawing/2014/main" id="{C1B046AA-5F45-4804-B6C1-5B83C0629A8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39000" y="1600200"/>
            <a:ext cx="4442777" cy="3200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0949940" y="70103"/>
            <a:ext cx="1207007" cy="1190244"/>
          </a:xfrm>
          <a:prstGeom prst="rect">
            <a:avLst/>
          </a:prstGeom>
        </p:spPr>
      </p:pic>
      <p:sp>
        <p:nvSpPr>
          <p:cNvPr id="3" name="object 3"/>
          <p:cNvSpPr txBox="1">
            <a:spLocks noGrp="1"/>
          </p:cNvSpPr>
          <p:nvPr>
            <p:ph type="title"/>
          </p:nvPr>
        </p:nvSpPr>
        <p:spPr>
          <a:xfrm>
            <a:off x="831799" y="607476"/>
            <a:ext cx="10528402" cy="652871"/>
          </a:xfrm>
          <a:prstGeom prst="rect">
            <a:avLst/>
          </a:prstGeom>
        </p:spPr>
        <p:txBody>
          <a:bodyPr vert="horz" wrap="square" lIns="0" tIns="12700" rIns="0" bIns="0" rtlCol="0">
            <a:spAutoFit/>
          </a:bodyPr>
          <a:lstStyle/>
          <a:p>
            <a:pPr marL="38100" marR="30480">
              <a:lnSpc>
                <a:spcPct val="128499"/>
              </a:lnSpc>
              <a:spcBef>
                <a:spcPts val="100"/>
              </a:spcBef>
            </a:pPr>
            <a:r>
              <a:rPr lang="en-US" dirty="0">
                <a:latin typeface="Times New Roman" panose="02020603050405020304" pitchFamily="18" charset="0"/>
                <a:cs typeface="Times New Roman" panose="02020603050405020304" pitchFamily="18" charset="0"/>
              </a:rPr>
              <a:t>Result and Discussion</a:t>
            </a:r>
            <a:endParaRPr sz="2400" dirty="0">
              <a:latin typeface="Times New Roman" panose="02020603050405020304" pitchFamily="18" charset="0"/>
              <a:cs typeface="Times New Roman" panose="02020603050405020304" pitchFamily="18" charset="0"/>
            </a:endParaRP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38100">
              <a:lnSpc>
                <a:spcPts val="3770"/>
              </a:lnSpc>
            </a:pPr>
            <a:fld id="{81D60167-4931-47E6-BA6A-407CBD079E47}" type="slidenum">
              <a:rPr spc="25" dirty="0"/>
              <a:t>11</a:t>
            </a:fld>
            <a:endParaRPr spc="25" dirty="0"/>
          </a:p>
        </p:txBody>
      </p:sp>
      <p:sp>
        <p:nvSpPr>
          <p:cNvPr id="6" name="직사각형 5">
            <a:extLst>
              <a:ext uri="{FF2B5EF4-FFF2-40B4-BE49-F238E27FC236}">
                <a16:creationId xmlns:a16="http://schemas.microsoft.com/office/drawing/2014/main" id="{36A97767-9934-4F68-9024-C21FD7CC070C}"/>
              </a:ext>
            </a:extLst>
          </p:cNvPr>
          <p:cNvSpPr/>
          <p:nvPr/>
        </p:nvSpPr>
        <p:spPr>
          <a:xfrm>
            <a:off x="1143000" y="1727252"/>
            <a:ext cx="6096000" cy="456535"/>
          </a:xfrm>
          <a:prstGeom prst="rect">
            <a:avLst/>
          </a:prstGeom>
        </p:spPr>
        <p:txBody>
          <a:bodyPr>
            <a:spAutoFit/>
          </a:bodyPr>
          <a:lstStyle/>
          <a:p>
            <a:pPr marL="318770" indent="-306705">
              <a:lnSpc>
                <a:spcPct val="150000"/>
              </a:lnSpc>
              <a:spcBef>
                <a:spcPts val="95"/>
              </a:spcBef>
              <a:buClr>
                <a:srgbClr val="4471C4"/>
              </a:buClr>
              <a:buSzPct val="91071"/>
              <a:buFont typeface="Wingdings"/>
              <a:buChar char=""/>
              <a:tabLst>
                <a:tab pos="319405" algn="l"/>
              </a:tabLst>
            </a:pPr>
            <a:endParaRPr lang="en-US" altLang="ko-KR" spc="-20" dirty="0">
              <a:solidFill>
                <a:srgbClr val="404040"/>
              </a:solidFill>
              <a:latin typeface="Arial MT"/>
              <a:cs typeface="Arial MT"/>
            </a:endParaRPr>
          </a:p>
        </p:txBody>
      </p:sp>
      <p:pic>
        <p:nvPicPr>
          <p:cNvPr id="7" name="그림 6">
            <a:extLst>
              <a:ext uri="{FF2B5EF4-FFF2-40B4-BE49-F238E27FC236}">
                <a16:creationId xmlns:a16="http://schemas.microsoft.com/office/drawing/2014/main" id="{CA04EDFE-D191-46BD-B2EC-D6FAAD490AED}"/>
              </a:ext>
            </a:extLst>
          </p:cNvPr>
          <p:cNvPicPr>
            <a:picLocks noChangeAspect="1"/>
          </p:cNvPicPr>
          <p:nvPr/>
        </p:nvPicPr>
        <p:blipFill>
          <a:blip r:embed="rId3"/>
          <a:stretch>
            <a:fillRect/>
          </a:stretch>
        </p:blipFill>
        <p:spPr>
          <a:xfrm>
            <a:off x="1752600" y="3839332"/>
            <a:ext cx="6558907" cy="1989277"/>
          </a:xfrm>
          <a:prstGeom prst="rect">
            <a:avLst/>
          </a:prstGeom>
        </p:spPr>
      </p:pic>
      <p:sp>
        <p:nvSpPr>
          <p:cNvPr id="8" name="직사각형 7">
            <a:extLst>
              <a:ext uri="{FF2B5EF4-FFF2-40B4-BE49-F238E27FC236}">
                <a16:creationId xmlns:a16="http://schemas.microsoft.com/office/drawing/2014/main" id="{7A842FF0-8503-4DE5-AD88-2B326F498BF3}"/>
              </a:ext>
            </a:extLst>
          </p:cNvPr>
          <p:cNvSpPr/>
          <p:nvPr/>
        </p:nvSpPr>
        <p:spPr>
          <a:xfrm>
            <a:off x="1371600" y="1371600"/>
            <a:ext cx="5715000" cy="2356479"/>
          </a:xfrm>
          <a:prstGeom prst="rect">
            <a:avLst/>
          </a:prstGeom>
        </p:spPr>
        <p:txBody>
          <a:bodyPr wrap="square">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Different types of orientation was used to analyze the defected pipe as shown in the table below</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GFRP wrapper was also simulated to compare the performance of both Wrappers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0949940" y="70103"/>
            <a:ext cx="1207007" cy="1190244"/>
          </a:xfrm>
          <a:prstGeom prst="rect">
            <a:avLst/>
          </a:prstGeom>
        </p:spPr>
      </p:pic>
      <p:sp>
        <p:nvSpPr>
          <p:cNvPr id="3" name="object 3"/>
          <p:cNvSpPr txBox="1">
            <a:spLocks noGrp="1"/>
          </p:cNvSpPr>
          <p:nvPr>
            <p:ph type="title"/>
          </p:nvPr>
        </p:nvSpPr>
        <p:spPr>
          <a:xfrm>
            <a:off x="788923" y="691388"/>
            <a:ext cx="8630285" cy="574040"/>
          </a:xfrm>
          <a:prstGeom prst="rect">
            <a:avLst/>
          </a:prstGeom>
        </p:spPr>
        <p:txBody>
          <a:bodyPr vert="horz" wrap="square" lIns="0" tIns="1270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Results and Discussion</a:t>
            </a:r>
            <a:endParaRPr spc="-5" dirty="0">
              <a:latin typeface="Times New Roman" panose="02020603050405020304" pitchFamily="18" charset="0"/>
              <a:cs typeface="Times New Roman" panose="02020603050405020304" pitchFamily="18" charset="0"/>
            </a:endParaRPr>
          </a:p>
        </p:txBody>
      </p:sp>
      <p:sp>
        <p:nvSpPr>
          <p:cNvPr id="12" name="object 12"/>
          <p:cNvSpPr txBox="1">
            <a:spLocks noGrp="1"/>
          </p:cNvSpPr>
          <p:nvPr>
            <p:ph type="sldNum" sz="quarter" idx="7"/>
          </p:nvPr>
        </p:nvSpPr>
        <p:spPr>
          <a:prstGeom prst="rect">
            <a:avLst/>
          </a:prstGeom>
        </p:spPr>
        <p:txBody>
          <a:bodyPr vert="horz" wrap="square" lIns="0" tIns="0" rIns="0" bIns="0" rtlCol="0">
            <a:spAutoFit/>
          </a:bodyPr>
          <a:lstStyle/>
          <a:p>
            <a:pPr marL="38100">
              <a:lnSpc>
                <a:spcPts val="3770"/>
              </a:lnSpc>
            </a:pPr>
            <a:fld id="{81D60167-4931-47E6-BA6A-407CBD079E47}" type="slidenum">
              <a:rPr spc="25" dirty="0"/>
              <a:t>12</a:t>
            </a:fld>
            <a:endParaRPr spc="25" dirty="0"/>
          </a:p>
        </p:txBody>
      </p:sp>
      <p:sp>
        <p:nvSpPr>
          <p:cNvPr id="13" name="직사각형 12">
            <a:extLst>
              <a:ext uri="{FF2B5EF4-FFF2-40B4-BE49-F238E27FC236}">
                <a16:creationId xmlns:a16="http://schemas.microsoft.com/office/drawing/2014/main" id="{143B2104-0D86-460B-8F42-0CA616DC88F8}"/>
              </a:ext>
            </a:extLst>
          </p:cNvPr>
          <p:cNvSpPr/>
          <p:nvPr/>
        </p:nvSpPr>
        <p:spPr>
          <a:xfrm>
            <a:off x="1219200" y="1524000"/>
            <a:ext cx="6096000" cy="2118529"/>
          </a:xfrm>
          <a:prstGeom prst="rect">
            <a:avLst/>
          </a:prstGeom>
        </p:spPr>
        <p:txBody>
          <a:bodyPr>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pc="-20" dirty="0">
                <a:solidFill>
                  <a:srgbClr val="404040"/>
                </a:solidFill>
                <a:latin typeface="Arial MT"/>
                <a:cs typeface="Arial MT"/>
              </a:rPr>
              <a:t>To evaluate the performance of CFRP wrapper it is important to analyze the stress, resultant displacement, and strain of unrepaired pipe the summary of static analysis of the unrepaired defected pipe is given by the table below</a:t>
            </a:r>
          </a:p>
        </p:txBody>
      </p:sp>
      <p:pic>
        <p:nvPicPr>
          <p:cNvPr id="14" name="그림 13">
            <a:extLst>
              <a:ext uri="{FF2B5EF4-FFF2-40B4-BE49-F238E27FC236}">
                <a16:creationId xmlns:a16="http://schemas.microsoft.com/office/drawing/2014/main" id="{4E51CD9B-330E-402E-A9EA-9265D360787B}"/>
              </a:ext>
            </a:extLst>
          </p:cNvPr>
          <p:cNvPicPr>
            <a:picLocks noChangeAspect="1"/>
          </p:cNvPicPr>
          <p:nvPr/>
        </p:nvPicPr>
        <p:blipFill>
          <a:blip r:embed="rId3"/>
          <a:stretch>
            <a:fillRect/>
          </a:stretch>
        </p:blipFill>
        <p:spPr>
          <a:xfrm>
            <a:off x="1524000" y="4162227"/>
            <a:ext cx="8153400" cy="171515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0949940" y="70103"/>
            <a:ext cx="1207007" cy="1190244"/>
          </a:xfrm>
          <a:prstGeom prst="rect">
            <a:avLst/>
          </a:prstGeom>
        </p:spPr>
      </p:pic>
      <p:sp>
        <p:nvSpPr>
          <p:cNvPr id="3" name="object 3"/>
          <p:cNvSpPr txBox="1">
            <a:spLocks noGrp="1"/>
          </p:cNvSpPr>
          <p:nvPr>
            <p:ph type="title"/>
          </p:nvPr>
        </p:nvSpPr>
        <p:spPr>
          <a:xfrm>
            <a:off x="698398" y="706373"/>
            <a:ext cx="8630285" cy="566822"/>
          </a:xfrm>
          <a:prstGeom prst="rect">
            <a:avLst/>
          </a:prstGeom>
        </p:spPr>
        <p:txBody>
          <a:bodyPr vert="horz" wrap="square" lIns="0" tIns="1270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Maximum Stress On Repaired Pipe MPa</a:t>
            </a:r>
            <a:endParaRPr spc="-5" dirty="0">
              <a:latin typeface="Times New Roman" panose="02020603050405020304" pitchFamily="18" charset="0"/>
              <a:cs typeface="Times New Roman" panose="02020603050405020304" pitchFamily="18" charset="0"/>
            </a:endParaRPr>
          </a:p>
        </p:txBody>
      </p:sp>
      <p:sp>
        <p:nvSpPr>
          <p:cNvPr id="13" name="object 13"/>
          <p:cNvSpPr txBox="1">
            <a:spLocks noGrp="1"/>
          </p:cNvSpPr>
          <p:nvPr>
            <p:ph type="sldNum" sz="quarter" idx="7"/>
          </p:nvPr>
        </p:nvSpPr>
        <p:spPr>
          <a:prstGeom prst="rect">
            <a:avLst/>
          </a:prstGeom>
        </p:spPr>
        <p:txBody>
          <a:bodyPr vert="horz" wrap="square" lIns="0" tIns="0" rIns="0" bIns="0" rtlCol="0">
            <a:spAutoFit/>
          </a:bodyPr>
          <a:lstStyle/>
          <a:p>
            <a:pPr marL="38100">
              <a:lnSpc>
                <a:spcPts val="3770"/>
              </a:lnSpc>
            </a:pPr>
            <a:fld id="{81D60167-4931-47E6-BA6A-407CBD079E47}" type="slidenum">
              <a:rPr spc="25" dirty="0"/>
              <a:t>13</a:t>
            </a:fld>
            <a:endParaRPr spc="25" dirty="0"/>
          </a:p>
        </p:txBody>
      </p:sp>
      <p:pic>
        <p:nvPicPr>
          <p:cNvPr id="3074" name="Picture 2" descr="Fig. 16">
            <a:extLst>
              <a:ext uri="{FF2B5EF4-FFF2-40B4-BE49-F238E27FC236}">
                <a16:creationId xmlns:a16="http://schemas.microsoft.com/office/drawing/2014/main" id="{FB854711-496E-48DD-B252-29B28C2B98F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10389" y="1905000"/>
            <a:ext cx="7391400" cy="39468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FDC8C8DD-F506-4114-95CD-D02E677B18E1}"/>
              </a:ext>
            </a:extLst>
          </p:cNvPr>
          <p:cNvSpPr txBox="1">
            <a:spLocks/>
          </p:cNvSpPr>
          <p:nvPr/>
        </p:nvSpPr>
        <p:spPr>
          <a:xfrm>
            <a:off x="685800" y="685800"/>
            <a:ext cx="8630285" cy="566822"/>
          </a:xfrm>
          <a:prstGeom prst="rect">
            <a:avLst/>
          </a:prstGeom>
        </p:spPr>
        <p:txBody>
          <a:bodyPr vert="horz" wrap="square" lIns="0" tIns="12700" rIns="0" bIns="0" rtlCol="0">
            <a:spAutoFit/>
          </a:bodyPr>
          <a:lstStyle>
            <a:lvl1pPr>
              <a:defRPr sz="3600" b="1" i="0">
                <a:solidFill>
                  <a:srgbClr val="232323"/>
                </a:solidFill>
                <a:latin typeface="Malgun Gothic"/>
                <a:ea typeface="+mj-ea"/>
                <a:cs typeface="Malgun Gothic"/>
              </a:defRPr>
            </a:lvl1pPr>
          </a:lstStyle>
          <a:p>
            <a:pPr marL="12700" latinLnBrk="0">
              <a:spcBef>
                <a:spcPts val="100"/>
              </a:spcBef>
            </a:pPr>
            <a:r>
              <a:rPr lang="en-US" kern="0" dirty="0">
                <a:latin typeface="Times New Roman" panose="02020603050405020304" pitchFamily="18" charset="0"/>
                <a:cs typeface="Times New Roman" panose="02020603050405020304" pitchFamily="18" charset="0"/>
              </a:rPr>
              <a:t>Maximum Stress On Repaired Pipe MPa</a:t>
            </a:r>
            <a:endParaRPr lang="en-US" kern="0" spc="-5" dirty="0">
              <a:latin typeface="Times New Roman" panose="02020603050405020304" pitchFamily="18" charset="0"/>
              <a:cs typeface="Times New Roman" panose="02020603050405020304" pitchFamily="18" charset="0"/>
            </a:endParaRPr>
          </a:p>
        </p:txBody>
      </p:sp>
      <p:pic>
        <p:nvPicPr>
          <p:cNvPr id="4100" name="Picture 4" descr="Fig. 18">
            <a:extLst>
              <a:ext uri="{FF2B5EF4-FFF2-40B4-BE49-F238E27FC236}">
                <a16:creationId xmlns:a16="http://schemas.microsoft.com/office/drawing/2014/main" id="{09B6FC2A-809E-4A36-983A-42B4CD45F5F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09800" y="1752600"/>
            <a:ext cx="6948029" cy="426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16998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507469" y="6341770"/>
            <a:ext cx="510540" cy="513715"/>
          </a:xfrm>
          <a:prstGeom prst="rect">
            <a:avLst/>
          </a:prstGeom>
        </p:spPr>
        <p:txBody>
          <a:bodyPr vert="horz" wrap="square" lIns="0" tIns="12700" rIns="0" bIns="0" rtlCol="0">
            <a:spAutoFit/>
          </a:bodyPr>
          <a:lstStyle/>
          <a:p>
            <a:pPr marL="12700">
              <a:lnSpc>
                <a:spcPct val="100000"/>
              </a:lnSpc>
              <a:spcBef>
                <a:spcPts val="100"/>
              </a:spcBef>
            </a:pPr>
            <a:r>
              <a:rPr sz="3200" spc="25" dirty="0">
                <a:solidFill>
                  <a:srgbClr val="404040"/>
                </a:solidFill>
                <a:latin typeface="Franklin Gothic Medium"/>
                <a:cs typeface="Franklin Gothic Medium"/>
              </a:rPr>
              <a:t>15</a:t>
            </a:r>
            <a:endParaRPr sz="3200">
              <a:latin typeface="Franklin Gothic Medium"/>
              <a:cs typeface="Franklin Gothic Medium"/>
            </a:endParaRPr>
          </a:p>
        </p:txBody>
      </p:sp>
      <p:pic>
        <p:nvPicPr>
          <p:cNvPr id="3" name="object 3"/>
          <p:cNvPicPr/>
          <p:nvPr/>
        </p:nvPicPr>
        <p:blipFill>
          <a:blip r:embed="rId2" cstate="print"/>
          <a:stretch>
            <a:fillRect/>
          </a:stretch>
        </p:blipFill>
        <p:spPr>
          <a:xfrm>
            <a:off x="10949940" y="70103"/>
            <a:ext cx="1207007" cy="1190244"/>
          </a:xfrm>
          <a:prstGeom prst="rect">
            <a:avLst/>
          </a:prstGeom>
        </p:spPr>
      </p:pic>
      <p:sp>
        <p:nvSpPr>
          <p:cNvPr id="4" name="object 4"/>
          <p:cNvSpPr txBox="1">
            <a:spLocks noGrp="1"/>
          </p:cNvSpPr>
          <p:nvPr>
            <p:ph type="title"/>
          </p:nvPr>
        </p:nvSpPr>
        <p:spPr>
          <a:xfrm>
            <a:off x="698398" y="706373"/>
            <a:ext cx="8630285" cy="574040"/>
          </a:xfrm>
          <a:prstGeom prst="rect">
            <a:avLst/>
          </a:prstGeom>
        </p:spPr>
        <p:txBody>
          <a:bodyPr vert="horz" wrap="square" lIns="0" tIns="1270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Factor of Safety VS Pressure</a:t>
            </a:r>
            <a:endParaRPr spc="-5" dirty="0">
              <a:latin typeface="Times New Roman" panose="02020603050405020304" pitchFamily="18" charset="0"/>
              <a:cs typeface="Times New Roman" panose="02020603050405020304" pitchFamily="18" charset="0"/>
            </a:endParaRPr>
          </a:p>
        </p:txBody>
      </p:sp>
      <p:sp>
        <p:nvSpPr>
          <p:cNvPr id="21" name="object 21"/>
          <p:cNvSpPr txBox="1"/>
          <p:nvPr/>
        </p:nvSpPr>
        <p:spPr>
          <a:xfrm>
            <a:off x="4983226" y="6168034"/>
            <a:ext cx="831215" cy="574040"/>
          </a:xfrm>
          <a:prstGeom prst="rect">
            <a:avLst/>
          </a:prstGeom>
        </p:spPr>
        <p:txBody>
          <a:bodyPr vert="horz" wrap="square" lIns="0" tIns="12700" rIns="0" bIns="0" rtlCol="0">
            <a:spAutoFit/>
          </a:bodyPr>
          <a:lstStyle/>
          <a:p>
            <a:pPr marL="163195" marR="5080" indent="-151130">
              <a:lnSpc>
                <a:spcPct val="100000"/>
              </a:lnSpc>
              <a:spcBef>
                <a:spcPts val="100"/>
              </a:spcBef>
            </a:pPr>
            <a:r>
              <a:rPr sz="1800" spc="-55" dirty="0">
                <a:solidFill>
                  <a:srgbClr val="FFFFFF"/>
                </a:solidFill>
                <a:latin typeface="Times New Roman"/>
                <a:cs typeface="Times New Roman"/>
              </a:rPr>
              <a:t>Sema</a:t>
            </a:r>
            <a:r>
              <a:rPr sz="1800" spc="-45" dirty="0">
                <a:solidFill>
                  <a:srgbClr val="FFFFFF"/>
                </a:solidFill>
                <a:latin typeface="Times New Roman"/>
                <a:cs typeface="Times New Roman"/>
              </a:rPr>
              <a:t>n</a:t>
            </a:r>
            <a:r>
              <a:rPr sz="1800" spc="-35" dirty="0">
                <a:solidFill>
                  <a:srgbClr val="FFFFFF"/>
                </a:solidFill>
                <a:latin typeface="Times New Roman"/>
                <a:cs typeface="Times New Roman"/>
              </a:rPr>
              <a:t>tic based</a:t>
            </a:r>
            <a:endParaRPr sz="1800" dirty="0">
              <a:latin typeface="Times New Roman"/>
              <a:cs typeface="Times New Roman"/>
            </a:endParaRPr>
          </a:p>
        </p:txBody>
      </p:sp>
      <p:pic>
        <p:nvPicPr>
          <p:cNvPr id="5122" name="Picture 2" descr="Fig. 19">
            <a:extLst>
              <a:ext uri="{FF2B5EF4-FFF2-40B4-BE49-F238E27FC236}">
                <a16:creationId xmlns:a16="http://schemas.microsoft.com/office/drawing/2014/main" id="{2EAEC447-2E58-465A-A6B0-751803544BD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62200" y="1981200"/>
            <a:ext cx="6724156" cy="3962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11507469" y="6341770"/>
            <a:ext cx="510540" cy="513715"/>
          </a:xfrm>
          <a:prstGeom prst="rect">
            <a:avLst/>
          </a:prstGeom>
        </p:spPr>
        <p:txBody>
          <a:bodyPr vert="horz" wrap="square" lIns="0" tIns="12700" rIns="0" bIns="0" rtlCol="0">
            <a:spAutoFit/>
          </a:bodyPr>
          <a:lstStyle/>
          <a:p>
            <a:pPr marL="12700">
              <a:lnSpc>
                <a:spcPct val="100000"/>
              </a:lnSpc>
              <a:spcBef>
                <a:spcPts val="100"/>
              </a:spcBef>
            </a:pPr>
            <a:r>
              <a:rPr sz="3200" spc="25" dirty="0">
                <a:solidFill>
                  <a:srgbClr val="404040"/>
                </a:solidFill>
                <a:latin typeface="Franklin Gothic Medium"/>
                <a:cs typeface="Franklin Gothic Medium"/>
              </a:rPr>
              <a:t>16</a:t>
            </a:r>
            <a:endParaRPr sz="3200">
              <a:latin typeface="Franklin Gothic Medium"/>
              <a:cs typeface="Franklin Gothic Medium"/>
            </a:endParaRPr>
          </a:p>
        </p:txBody>
      </p:sp>
      <p:sp>
        <p:nvSpPr>
          <p:cNvPr id="6" name="object 6"/>
          <p:cNvSpPr txBox="1">
            <a:spLocks noGrp="1"/>
          </p:cNvSpPr>
          <p:nvPr>
            <p:ph type="title"/>
          </p:nvPr>
        </p:nvSpPr>
        <p:spPr>
          <a:xfrm>
            <a:off x="698398" y="735025"/>
            <a:ext cx="8140802" cy="1120820"/>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Times New Roman" panose="02020603050405020304" pitchFamily="18" charset="0"/>
                <a:cs typeface="Times New Roman" panose="02020603050405020304" pitchFamily="18" charset="0"/>
              </a:rPr>
              <a:t>Comparison of Stress Reduction between CFRP and GFRP</a:t>
            </a:r>
            <a:endParaRPr spc="-5" dirty="0">
              <a:latin typeface="Times New Roman" panose="02020603050405020304" pitchFamily="18" charset="0"/>
              <a:cs typeface="Times New Roman" panose="02020603050405020304" pitchFamily="18" charset="0"/>
            </a:endParaRPr>
          </a:p>
        </p:txBody>
      </p:sp>
      <p:pic>
        <p:nvPicPr>
          <p:cNvPr id="7" name="object 7"/>
          <p:cNvPicPr/>
          <p:nvPr/>
        </p:nvPicPr>
        <p:blipFill>
          <a:blip r:embed="rId2" cstate="print"/>
          <a:stretch>
            <a:fillRect/>
          </a:stretch>
        </p:blipFill>
        <p:spPr>
          <a:xfrm>
            <a:off x="10949940" y="70103"/>
            <a:ext cx="1207007" cy="1190244"/>
          </a:xfrm>
          <a:prstGeom prst="rect">
            <a:avLst/>
          </a:prstGeom>
        </p:spPr>
      </p:pic>
      <p:pic>
        <p:nvPicPr>
          <p:cNvPr id="58" name="그림 57">
            <a:extLst>
              <a:ext uri="{FF2B5EF4-FFF2-40B4-BE49-F238E27FC236}">
                <a16:creationId xmlns:a16="http://schemas.microsoft.com/office/drawing/2014/main" id="{45141449-D6ED-451D-B4DC-71573ACAA8C6}"/>
              </a:ext>
            </a:extLst>
          </p:cNvPr>
          <p:cNvPicPr>
            <a:picLocks noChangeAspect="1"/>
          </p:cNvPicPr>
          <p:nvPr/>
        </p:nvPicPr>
        <p:blipFill>
          <a:blip r:embed="rId3"/>
          <a:stretch>
            <a:fillRect/>
          </a:stretch>
        </p:blipFill>
        <p:spPr>
          <a:xfrm>
            <a:off x="731254" y="2286000"/>
            <a:ext cx="10831154" cy="35052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507469" y="6341770"/>
            <a:ext cx="510540" cy="513715"/>
          </a:xfrm>
          <a:prstGeom prst="rect">
            <a:avLst/>
          </a:prstGeom>
        </p:spPr>
        <p:txBody>
          <a:bodyPr vert="horz" wrap="square" lIns="0" tIns="12700" rIns="0" bIns="0" rtlCol="0">
            <a:spAutoFit/>
          </a:bodyPr>
          <a:lstStyle/>
          <a:p>
            <a:pPr marL="12700">
              <a:lnSpc>
                <a:spcPct val="100000"/>
              </a:lnSpc>
              <a:spcBef>
                <a:spcPts val="100"/>
              </a:spcBef>
            </a:pPr>
            <a:r>
              <a:rPr sz="3200" spc="25" dirty="0">
                <a:solidFill>
                  <a:srgbClr val="404040"/>
                </a:solidFill>
                <a:latin typeface="Franklin Gothic Medium"/>
                <a:cs typeface="Franklin Gothic Medium"/>
              </a:rPr>
              <a:t>17</a:t>
            </a:r>
            <a:endParaRPr sz="3200">
              <a:latin typeface="Franklin Gothic Medium"/>
              <a:cs typeface="Franklin Gothic Medium"/>
            </a:endParaRPr>
          </a:p>
        </p:txBody>
      </p:sp>
      <p:sp>
        <p:nvSpPr>
          <p:cNvPr id="3" name="object 3"/>
          <p:cNvSpPr txBox="1">
            <a:spLocks noGrp="1"/>
          </p:cNvSpPr>
          <p:nvPr>
            <p:ph type="title"/>
          </p:nvPr>
        </p:nvSpPr>
        <p:spPr>
          <a:xfrm>
            <a:off x="698398" y="735025"/>
            <a:ext cx="9789008" cy="566822"/>
          </a:xfrm>
          <a:prstGeom prst="rect">
            <a:avLst/>
          </a:prstGeom>
        </p:spPr>
        <p:txBody>
          <a:bodyPr vert="horz" wrap="square" lIns="0" tIns="12700" rIns="0" bIns="0" rtlCol="0">
            <a:spAutoFit/>
          </a:bodyPr>
          <a:lstStyle/>
          <a:p>
            <a:pPr marL="12700">
              <a:lnSpc>
                <a:spcPct val="100000"/>
              </a:lnSpc>
              <a:spcBef>
                <a:spcPts val="100"/>
              </a:spcBef>
            </a:pPr>
            <a:r>
              <a:rPr lang="en-US" spc="-5" dirty="0">
                <a:latin typeface="Times New Roman" panose="02020603050405020304" pitchFamily="18" charset="0"/>
                <a:cs typeface="Times New Roman" panose="02020603050405020304" pitchFamily="18" charset="0"/>
              </a:rPr>
              <a:t>Pressure, Temperature and Velocity Contours</a:t>
            </a:r>
            <a:endParaRPr spc="-5" dirty="0">
              <a:latin typeface="Times New Roman" panose="02020603050405020304" pitchFamily="18" charset="0"/>
              <a:cs typeface="Times New Roman" panose="02020603050405020304" pitchFamily="18" charset="0"/>
            </a:endParaRPr>
          </a:p>
        </p:txBody>
      </p:sp>
      <p:pic>
        <p:nvPicPr>
          <p:cNvPr id="4" name="object 4"/>
          <p:cNvPicPr/>
          <p:nvPr/>
        </p:nvPicPr>
        <p:blipFill>
          <a:blip r:embed="rId2" cstate="print"/>
          <a:stretch>
            <a:fillRect/>
          </a:stretch>
        </p:blipFill>
        <p:spPr>
          <a:xfrm>
            <a:off x="10949940" y="70103"/>
            <a:ext cx="1207007" cy="1190244"/>
          </a:xfrm>
          <a:prstGeom prst="rect">
            <a:avLst/>
          </a:prstGeom>
        </p:spPr>
      </p:pic>
      <p:pic>
        <p:nvPicPr>
          <p:cNvPr id="6146" name="Picture 2" descr="Fig. 21">
            <a:extLst>
              <a:ext uri="{FF2B5EF4-FFF2-40B4-BE49-F238E27FC236}">
                <a16:creationId xmlns:a16="http://schemas.microsoft.com/office/drawing/2014/main" id="{B17EAD5D-4EEB-4DB5-A925-9D81D3E0A67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14600" y="1600200"/>
            <a:ext cx="5373748" cy="4875992"/>
          </a:xfrm>
          <a:prstGeom prst="rect">
            <a:avLst/>
          </a:prstGeom>
          <a:noFill/>
          <a:extLst>
            <a:ext uri="{909E8E84-426E-40DD-AFC4-6F175D3DCCD1}">
              <a14:hiddenFill xmlns:a14="http://schemas.microsoft.com/office/drawing/2010/main">
                <a:solidFill>
                  <a:srgbClr val="FFFFFF"/>
                </a:solidFill>
              </a14:hiddenFill>
            </a:ext>
          </a:extLst>
        </p:spPr>
      </p:pic>
      <p:sp>
        <p:nvSpPr>
          <p:cNvPr id="35" name="직사각형 34">
            <a:extLst>
              <a:ext uri="{FF2B5EF4-FFF2-40B4-BE49-F238E27FC236}">
                <a16:creationId xmlns:a16="http://schemas.microsoft.com/office/drawing/2014/main" id="{22751983-D57F-4A9E-AA07-7DFD25874035}"/>
              </a:ext>
            </a:extLst>
          </p:cNvPr>
          <p:cNvSpPr/>
          <p:nvPr/>
        </p:nvSpPr>
        <p:spPr>
          <a:xfrm>
            <a:off x="2618652" y="2858424"/>
            <a:ext cx="2974250" cy="168172"/>
          </a:xfrm>
          <a:prstGeom prst="rect">
            <a:avLst/>
          </a:prstGeom>
        </p:spPr>
        <p:txBody>
          <a:bodyPr wrap="square">
            <a:spAutoFit/>
          </a:bodyPr>
          <a:lstStyle/>
          <a:p>
            <a:pPr marL="12700">
              <a:lnSpc>
                <a:spcPct val="100000"/>
              </a:lnSpc>
              <a:spcBef>
                <a:spcPts val="100"/>
              </a:spcBef>
            </a:pPr>
            <a:r>
              <a:rPr lang="en-US" altLang="ko-KR" sz="1000" dirty="0">
                <a:latin typeface="Cambria Math"/>
                <a:cs typeface="Cambria Math"/>
              </a:rPr>
              <a:t>Pressure contours</a:t>
            </a:r>
          </a:p>
        </p:txBody>
      </p:sp>
      <p:sp>
        <p:nvSpPr>
          <p:cNvPr id="36" name="직사각형 35">
            <a:extLst>
              <a:ext uri="{FF2B5EF4-FFF2-40B4-BE49-F238E27FC236}">
                <a16:creationId xmlns:a16="http://schemas.microsoft.com/office/drawing/2014/main" id="{CE848042-B630-4084-9662-3786155DEB49}"/>
              </a:ext>
            </a:extLst>
          </p:cNvPr>
          <p:cNvSpPr/>
          <p:nvPr/>
        </p:nvSpPr>
        <p:spPr>
          <a:xfrm>
            <a:off x="2618652" y="4648200"/>
            <a:ext cx="2974250" cy="246221"/>
          </a:xfrm>
          <a:prstGeom prst="rect">
            <a:avLst/>
          </a:prstGeom>
        </p:spPr>
        <p:txBody>
          <a:bodyPr wrap="square">
            <a:spAutoFit/>
          </a:bodyPr>
          <a:lstStyle/>
          <a:p>
            <a:pPr marL="12700">
              <a:lnSpc>
                <a:spcPct val="100000"/>
              </a:lnSpc>
              <a:spcBef>
                <a:spcPts val="100"/>
              </a:spcBef>
            </a:pPr>
            <a:r>
              <a:rPr lang="en-US" altLang="ko-KR" sz="1000" dirty="0">
                <a:latin typeface="Cambria Math"/>
                <a:cs typeface="Cambria Math"/>
              </a:rPr>
              <a:t>Temperature contours</a:t>
            </a:r>
          </a:p>
        </p:txBody>
      </p:sp>
      <p:sp>
        <p:nvSpPr>
          <p:cNvPr id="37" name="직사각형 36">
            <a:extLst>
              <a:ext uri="{FF2B5EF4-FFF2-40B4-BE49-F238E27FC236}">
                <a16:creationId xmlns:a16="http://schemas.microsoft.com/office/drawing/2014/main" id="{0C8DE3D8-99EE-461C-9F22-785385975BC2}"/>
              </a:ext>
            </a:extLst>
          </p:cNvPr>
          <p:cNvSpPr/>
          <p:nvPr/>
        </p:nvSpPr>
        <p:spPr>
          <a:xfrm>
            <a:off x="2667000" y="6298495"/>
            <a:ext cx="2974250" cy="246221"/>
          </a:xfrm>
          <a:prstGeom prst="rect">
            <a:avLst/>
          </a:prstGeom>
        </p:spPr>
        <p:txBody>
          <a:bodyPr wrap="square">
            <a:spAutoFit/>
          </a:bodyPr>
          <a:lstStyle/>
          <a:p>
            <a:pPr marL="12700">
              <a:lnSpc>
                <a:spcPct val="100000"/>
              </a:lnSpc>
              <a:spcBef>
                <a:spcPts val="100"/>
              </a:spcBef>
            </a:pPr>
            <a:r>
              <a:rPr lang="en-US" altLang="ko-KR" sz="1000" dirty="0">
                <a:latin typeface="Cambria Math"/>
                <a:cs typeface="Cambria Math"/>
              </a:rPr>
              <a:t>Velocity contours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D89594D-E7E6-4CEB-B857-2617015E53D0}"/>
              </a:ext>
            </a:extLst>
          </p:cNvPr>
          <p:cNvSpPr>
            <a:spLocks noGrp="1"/>
          </p:cNvSpPr>
          <p:nvPr>
            <p:ph type="title"/>
          </p:nvPr>
        </p:nvSpPr>
        <p:spPr>
          <a:xfrm>
            <a:off x="721868" y="734948"/>
            <a:ext cx="7126732" cy="553998"/>
          </a:xfrm>
        </p:spPr>
        <p:txBody>
          <a:bodyPr/>
          <a:lstStyle/>
          <a:p>
            <a:r>
              <a:rPr lang="en-US" altLang="ko-KR" dirty="0">
                <a:latin typeface="Times New Roman" panose="02020603050405020304" pitchFamily="18" charset="0"/>
                <a:cs typeface="Times New Roman" panose="02020603050405020304" pitchFamily="18" charset="0"/>
              </a:rPr>
              <a:t>Surface Plots</a:t>
            </a:r>
            <a:endParaRPr lang="ko-KR" altLang="en-US" dirty="0">
              <a:latin typeface="Times New Roman" panose="02020603050405020304" pitchFamily="18" charset="0"/>
              <a:cs typeface="Times New Roman" panose="02020603050405020304" pitchFamily="18" charset="0"/>
            </a:endParaRPr>
          </a:p>
        </p:txBody>
      </p:sp>
      <p:pic>
        <p:nvPicPr>
          <p:cNvPr id="8194" name="Picture 2" descr="Fig. 22">
            <a:extLst>
              <a:ext uri="{FF2B5EF4-FFF2-40B4-BE49-F238E27FC236}">
                <a16:creationId xmlns:a16="http://schemas.microsoft.com/office/drawing/2014/main" id="{8D2766FC-6674-40A5-96B1-669B6F63380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162800" y="1066800"/>
            <a:ext cx="3733800" cy="5191507"/>
          </a:xfrm>
          <a:prstGeom prst="rect">
            <a:avLst/>
          </a:prstGeom>
          <a:noFill/>
          <a:extLst>
            <a:ext uri="{909E8E84-426E-40DD-AFC4-6F175D3DCCD1}">
              <a14:hiddenFill xmlns:a14="http://schemas.microsoft.com/office/drawing/2010/main">
                <a:solidFill>
                  <a:srgbClr val="FFFFFF"/>
                </a:solidFill>
              </a14:hiddenFill>
            </a:ext>
          </a:extLst>
        </p:spPr>
      </p:pic>
      <p:sp>
        <p:nvSpPr>
          <p:cNvPr id="4" name="직사각형 3">
            <a:extLst>
              <a:ext uri="{FF2B5EF4-FFF2-40B4-BE49-F238E27FC236}">
                <a16:creationId xmlns:a16="http://schemas.microsoft.com/office/drawing/2014/main" id="{7FE224DE-16F4-4477-A9AA-4C1BD6335C20}"/>
              </a:ext>
            </a:extLst>
          </p:cNvPr>
          <p:cNvSpPr/>
          <p:nvPr/>
        </p:nvSpPr>
        <p:spPr>
          <a:xfrm>
            <a:off x="7315200" y="3224623"/>
            <a:ext cx="2974250" cy="307239"/>
          </a:xfrm>
          <a:prstGeom prst="rect">
            <a:avLst/>
          </a:prstGeom>
        </p:spPr>
        <p:txBody>
          <a:bodyPr wrap="square">
            <a:spAutoFit/>
          </a:bodyPr>
          <a:lstStyle/>
          <a:p>
            <a:pPr marL="12700">
              <a:lnSpc>
                <a:spcPct val="100000"/>
              </a:lnSpc>
              <a:spcBef>
                <a:spcPts val="100"/>
              </a:spcBef>
            </a:pPr>
            <a:r>
              <a:rPr lang="en-US" altLang="ko-KR" sz="1000" dirty="0">
                <a:latin typeface="Cambria Math"/>
                <a:cs typeface="Cambria Math"/>
              </a:rPr>
              <a:t>Surface Plot for Pressure</a:t>
            </a:r>
          </a:p>
        </p:txBody>
      </p:sp>
      <p:sp>
        <p:nvSpPr>
          <p:cNvPr id="6" name="직사각형 5">
            <a:extLst>
              <a:ext uri="{FF2B5EF4-FFF2-40B4-BE49-F238E27FC236}">
                <a16:creationId xmlns:a16="http://schemas.microsoft.com/office/drawing/2014/main" id="{55037150-1D03-48B2-9B1B-536259CBD0A3}"/>
              </a:ext>
            </a:extLst>
          </p:cNvPr>
          <p:cNvSpPr/>
          <p:nvPr/>
        </p:nvSpPr>
        <p:spPr>
          <a:xfrm>
            <a:off x="7318888" y="5999774"/>
            <a:ext cx="3271675" cy="246221"/>
          </a:xfrm>
          <a:prstGeom prst="rect">
            <a:avLst/>
          </a:prstGeom>
        </p:spPr>
        <p:txBody>
          <a:bodyPr wrap="square">
            <a:spAutoFit/>
          </a:bodyPr>
          <a:lstStyle/>
          <a:p>
            <a:pPr marL="12700">
              <a:lnSpc>
                <a:spcPct val="100000"/>
              </a:lnSpc>
              <a:spcBef>
                <a:spcPts val="100"/>
              </a:spcBef>
            </a:pPr>
            <a:r>
              <a:rPr lang="en-US" altLang="ko-KR" sz="1000" dirty="0">
                <a:latin typeface="Cambria Math"/>
                <a:cs typeface="Cambria Math"/>
              </a:rPr>
              <a:t>Surface Plot for Temperature</a:t>
            </a:r>
          </a:p>
        </p:txBody>
      </p:sp>
      <p:sp>
        <p:nvSpPr>
          <p:cNvPr id="7" name="직사각형 6">
            <a:extLst>
              <a:ext uri="{FF2B5EF4-FFF2-40B4-BE49-F238E27FC236}">
                <a16:creationId xmlns:a16="http://schemas.microsoft.com/office/drawing/2014/main" id="{4756B24B-594F-4F1B-8534-B4002F80EC11}"/>
              </a:ext>
            </a:extLst>
          </p:cNvPr>
          <p:cNvSpPr/>
          <p:nvPr/>
        </p:nvSpPr>
        <p:spPr>
          <a:xfrm>
            <a:off x="1066800" y="1951197"/>
            <a:ext cx="5380959" cy="2546851"/>
          </a:xfrm>
          <a:prstGeom prst="rect">
            <a:avLst/>
          </a:prstGeom>
        </p:spPr>
        <p:txBody>
          <a:bodyPr wrap="square">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pc="-20" dirty="0">
                <a:solidFill>
                  <a:srgbClr val="404040"/>
                </a:solidFill>
                <a:latin typeface="Arial MT"/>
                <a:cs typeface="Arial MT"/>
              </a:rPr>
              <a:t>Surface Plots are another type of analysis for better visual analysis</a:t>
            </a:r>
          </a:p>
          <a:p>
            <a:pPr marL="318770" indent="-306705">
              <a:lnSpc>
                <a:spcPct val="150000"/>
              </a:lnSpc>
              <a:spcBef>
                <a:spcPts val="95"/>
              </a:spcBef>
              <a:buClr>
                <a:srgbClr val="4471C4"/>
              </a:buClr>
              <a:buSzPct val="91071"/>
              <a:buFont typeface="Wingdings"/>
              <a:buChar char=""/>
              <a:tabLst>
                <a:tab pos="319405" algn="l"/>
              </a:tabLst>
            </a:pPr>
            <a:r>
              <a:rPr lang="en-US" altLang="ko-KR" spc="-20" dirty="0">
                <a:solidFill>
                  <a:srgbClr val="404040"/>
                </a:solidFill>
                <a:latin typeface="Arial MT"/>
                <a:cs typeface="Arial MT"/>
              </a:rPr>
              <a:t>Both surface plots indicate that there were no any critical stress and thermal stress exposed by the fluid particularly at the defected region after repaired </a:t>
            </a:r>
          </a:p>
        </p:txBody>
      </p:sp>
    </p:spTree>
    <p:extLst>
      <p:ext uri="{BB962C8B-B14F-4D97-AF65-F5344CB8AC3E}">
        <p14:creationId xmlns:p14="http://schemas.microsoft.com/office/powerpoint/2010/main" val="3619532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507469" y="6341770"/>
            <a:ext cx="510540" cy="513715"/>
          </a:xfrm>
          <a:prstGeom prst="rect">
            <a:avLst/>
          </a:prstGeom>
        </p:spPr>
        <p:txBody>
          <a:bodyPr vert="horz" wrap="square" lIns="0" tIns="12700" rIns="0" bIns="0" rtlCol="0">
            <a:spAutoFit/>
          </a:bodyPr>
          <a:lstStyle/>
          <a:p>
            <a:pPr marL="12700">
              <a:lnSpc>
                <a:spcPct val="100000"/>
              </a:lnSpc>
              <a:spcBef>
                <a:spcPts val="100"/>
              </a:spcBef>
            </a:pPr>
            <a:r>
              <a:rPr sz="3200" spc="25" dirty="0">
                <a:solidFill>
                  <a:srgbClr val="404040"/>
                </a:solidFill>
                <a:latin typeface="Franklin Gothic Medium"/>
                <a:cs typeface="Franklin Gothic Medium"/>
              </a:rPr>
              <a:t>18</a:t>
            </a:r>
            <a:endParaRPr sz="3200">
              <a:latin typeface="Franklin Gothic Medium"/>
              <a:cs typeface="Franklin Gothic Medium"/>
            </a:endParaRPr>
          </a:p>
        </p:txBody>
      </p:sp>
      <p:sp>
        <p:nvSpPr>
          <p:cNvPr id="3" name="object 3"/>
          <p:cNvSpPr txBox="1">
            <a:spLocks noGrp="1"/>
          </p:cNvSpPr>
          <p:nvPr>
            <p:ph type="title"/>
          </p:nvPr>
        </p:nvSpPr>
        <p:spPr>
          <a:xfrm>
            <a:off x="721868" y="734948"/>
            <a:ext cx="8422132" cy="574040"/>
          </a:xfrm>
          <a:prstGeom prst="rect">
            <a:avLst/>
          </a:prstGeom>
        </p:spPr>
        <p:txBody>
          <a:bodyPr vert="horz" wrap="square" lIns="0" tIns="12700" rIns="0" bIns="0" rtlCol="0">
            <a:spAutoFit/>
          </a:bodyPr>
          <a:lstStyle/>
          <a:p>
            <a:pPr marL="12700">
              <a:lnSpc>
                <a:spcPct val="100000"/>
              </a:lnSpc>
              <a:spcBef>
                <a:spcPts val="100"/>
              </a:spcBef>
            </a:pPr>
            <a:r>
              <a:rPr lang="en-US" spc="-5" dirty="0"/>
              <a:t>Flow Trajectory</a:t>
            </a:r>
            <a:endParaRPr spc="-5" dirty="0"/>
          </a:p>
        </p:txBody>
      </p:sp>
      <p:pic>
        <p:nvPicPr>
          <p:cNvPr id="4" name="object 4"/>
          <p:cNvPicPr/>
          <p:nvPr/>
        </p:nvPicPr>
        <p:blipFill>
          <a:blip r:embed="rId2" cstate="print"/>
          <a:stretch>
            <a:fillRect/>
          </a:stretch>
        </p:blipFill>
        <p:spPr>
          <a:xfrm>
            <a:off x="10949940" y="70103"/>
            <a:ext cx="1207007" cy="1190244"/>
          </a:xfrm>
          <a:prstGeom prst="rect">
            <a:avLst/>
          </a:prstGeom>
        </p:spPr>
      </p:pic>
      <p:pic>
        <p:nvPicPr>
          <p:cNvPr id="7172" name="Picture 4" descr="Fig. 24">
            <a:extLst>
              <a:ext uri="{FF2B5EF4-FFF2-40B4-BE49-F238E27FC236}">
                <a16:creationId xmlns:a16="http://schemas.microsoft.com/office/drawing/2014/main" id="{92F75179-38C7-4109-9B65-9F5B93991F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868" y="1892517"/>
            <a:ext cx="10307903" cy="4230535"/>
          </a:xfrm>
          <a:prstGeom prst="rect">
            <a:avLst/>
          </a:prstGeom>
          <a:noFill/>
          <a:extLst>
            <a:ext uri="{909E8E84-426E-40DD-AFC4-6F175D3DCCD1}">
              <a14:hiddenFill xmlns:a14="http://schemas.microsoft.com/office/drawing/2010/main">
                <a:solidFill>
                  <a:srgbClr val="FFFFFF"/>
                </a:solidFill>
              </a14:hiddenFill>
            </a:ext>
          </a:extLst>
        </p:spPr>
      </p:pic>
      <p:sp>
        <p:nvSpPr>
          <p:cNvPr id="7169" name="직사각형 7168">
            <a:extLst>
              <a:ext uri="{FF2B5EF4-FFF2-40B4-BE49-F238E27FC236}">
                <a16:creationId xmlns:a16="http://schemas.microsoft.com/office/drawing/2014/main" id="{1FA682D9-BCB4-4EBA-BCDC-1DCA2F70F000}"/>
              </a:ext>
            </a:extLst>
          </p:cNvPr>
          <p:cNvSpPr/>
          <p:nvPr/>
        </p:nvSpPr>
        <p:spPr>
          <a:xfrm>
            <a:off x="1119679" y="5828620"/>
            <a:ext cx="8127353" cy="369332"/>
          </a:xfrm>
          <a:prstGeom prst="rect">
            <a:avLst/>
          </a:prstGeom>
        </p:spPr>
        <p:txBody>
          <a:bodyPr wrap="none">
            <a:spAutoFit/>
          </a:bodyPr>
          <a:lstStyle/>
          <a:p>
            <a:pPr marL="12700">
              <a:lnSpc>
                <a:spcPct val="100000"/>
              </a:lnSpc>
              <a:spcBef>
                <a:spcPts val="100"/>
              </a:spcBef>
            </a:pPr>
            <a:r>
              <a:rPr lang="en-US" altLang="ko-KR" dirty="0">
                <a:latin typeface="Times New Roman" panose="02020603050405020304" pitchFamily="18" charset="0"/>
                <a:cs typeface="Times New Roman" panose="02020603050405020304" pitchFamily="18" charset="0"/>
              </a:rPr>
              <a:t>Flow trajectories for pressure                                            Flow trajectories for Velocity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8AC43F8-DD30-4402-A0EF-5D83AE52270B}"/>
              </a:ext>
            </a:extLst>
          </p:cNvPr>
          <p:cNvSpPr>
            <a:spLocks noGrp="1"/>
          </p:cNvSpPr>
          <p:nvPr>
            <p:ph type="title"/>
          </p:nvPr>
        </p:nvSpPr>
        <p:spPr/>
        <p:txBody>
          <a:bodyPr/>
          <a:lstStyle/>
          <a:p>
            <a:r>
              <a:rPr lang="en-US" altLang="ko-KR" dirty="0">
                <a:latin typeface="Times New Roman" panose="02020603050405020304" pitchFamily="18" charset="0"/>
                <a:cs typeface="Times New Roman" panose="02020603050405020304" pitchFamily="18" charset="0"/>
              </a:rPr>
              <a:t>Topic</a:t>
            </a:r>
            <a:endParaRPr lang="ko-KR" altLang="en-US" dirty="0">
              <a:latin typeface="Times New Roman" panose="02020603050405020304" pitchFamily="18" charset="0"/>
              <a:cs typeface="Times New Roman" panose="02020603050405020304" pitchFamily="18" charset="0"/>
            </a:endParaRPr>
          </a:p>
        </p:txBody>
      </p:sp>
      <p:sp>
        <p:nvSpPr>
          <p:cNvPr id="3" name="텍스트 개체 틀 2">
            <a:extLst>
              <a:ext uri="{FF2B5EF4-FFF2-40B4-BE49-F238E27FC236}">
                <a16:creationId xmlns:a16="http://schemas.microsoft.com/office/drawing/2014/main" id="{FE9A54DC-B192-4094-9256-FC5F9C317886}"/>
              </a:ext>
            </a:extLst>
          </p:cNvPr>
          <p:cNvSpPr>
            <a:spLocks noGrp="1"/>
          </p:cNvSpPr>
          <p:nvPr>
            <p:ph type="body" idx="1"/>
          </p:nvPr>
        </p:nvSpPr>
        <p:spPr>
          <a:xfrm>
            <a:off x="1385443" y="2782669"/>
            <a:ext cx="9220199" cy="1292662"/>
          </a:xfrm>
        </p:spPr>
        <p:txBody>
          <a:bodyPr/>
          <a:lstStyle/>
          <a:p>
            <a:r>
              <a:rPr lang="en-US" altLang="ko-KR" sz="2800" b="0" dirty="0">
                <a:latin typeface="Arial MT"/>
              </a:rPr>
              <a:t>Simulating the Optimization of Carbon Fiber Reinforced Polymers a Wrapping Structure on Piping System Using SolidWorks</a:t>
            </a:r>
            <a:endParaRPr lang="ko-KR" altLang="en-US" sz="2800" b="0" dirty="0">
              <a:latin typeface="Arial MT"/>
            </a:endParaRPr>
          </a:p>
        </p:txBody>
      </p:sp>
      <p:pic>
        <p:nvPicPr>
          <p:cNvPr id="4" name="그림 3">
            <a:extLst>
              <a:ext uri="{FF2B5EF4-FFF2-40B4-BE49-F238E27FC236}">
                <a16:creationId xmlns:a16="http://schemas.microsoft.com/office/drawing/2014/main" id="{491B6835-BC82-4DAC-8A74-C49C7DA1184C}"/>
              </a:ext>
            </a:extLst>
          </p:cNvPr>
          <p:cNvPicPr>
            <a:picLocks noChangeAspect="1"/>
          </p:cNvPicPr>
          <p:nvPr/>
        </p:nvPicPr>
        <p:blipFill>
          <a:blip r:embed="rId2"/>
          <a:stretch>
            <a:fillRect/>
          </a:stretch>
        </p:blipFill>
        <p:spPr>
          <a:xfrm>
            <a:off x="10900106" y="109692"/>
            <a:ext cx="1140051" cy="1127858"/>
          </a:xfrm>
          <a:prstGeom prst="rect">
            <a:avLst/>
          </a:prstGeom>
        </p:spPr>
      </p:pic>
    </p:spTree>
    <p:extLst>
      <p:ext uri="{BB962C8B-B14F-4D97-AF65-F5344CB8AC3E}">
        <p14:creationId xmlns:p14="http://schemas.microsoft.com/office/powerpoint/2010/main" val="3708633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4673600" y="0"/>
            <a:ext cx="7518400" cy="6858000"/>
            <a:chOff x="4674108" y="0"/>
            <a:chExt cx="7518400" cy="6858000"/>
          </a:xfrm>
        </p:grpSpPr>
        <p:sp>
          <p:nvSpPr>
            <p:cNvPr id="3" name="object 3"/>
            <p:cNvSpPr/>
            <p:nvPr/>
          </p:nvSpPr>
          <p:spPr>
            <a:xfrm>
              <a:off x="5216652" y="0"/>
              <a:ext cx="6975475" cy="6858000"/>
            </a:xfrm>
            <a:custGeom>
              <a:avLst/>
              <a:gdLst/>
              <a:ahLst/>
              <a:cxnLst/>
              <a:rect l="l" t="t" r="r" b="b"/>
              <a:pathLst>
                <a:path w="6975475" h="6858000">
                  <a:moveTo>
                    <a:pt x="6975348" y="0"/>
                  </a:moveTo>
                  <a:lnTo>
                    <a:pt x="0" y="0"/>
                  </a:lnTo>
                  <a:lnTo>
                    <a:pt x="0" y="6858000"/>
                  </a:lnTo>
                  <a:lnTo>
                    <a:pt x="6975348" y="6858000"/>
                  </a:lnTo>
                  <a:lnTo>
                    <a:pt x="6975348" y="0"/>
                  </a:lnTo>
                  <a:close/>
                </a:path>
              </a:pathLst>
            </a:custGeom>
            <a:solidFill>
              <a:srgbClr val="44536A"/>
            </a:solidFill>
          </p:spPr>
          <p:txBody>
            <a:bodyPr wrap="square" lIns="0" tIns="0" rIns="0" bIns="0" rtlCol="0"/>
            <a:lstStyle/>
            <a:p>
              <a:endParaRPr dirty="0"/>
            </a:p>
          </p:txBody>
        </p:sp>
        <p:sp>
          <p:nvSpPr>
            <p:cNvPr id="4" name="object 4"/>
            <p:cNvSpPr/>
            <p:nvPr/>
          </p:nvSpPr>
          <p:spPr>
            <a:xfrm>
              <a:off x="4674108" y="603504"/>
              <a:ext cx="1015365" cy="381000"/>
            </a:xfrm>
            <a:custGeom>
              <a:avLst/>
              <a:gdLst/>
              <a:ahLst/>
              <a:cxnLst/>
              <a:rect l="l" t="t" r="r" b="b"/>
              <a:pathLst>
                <a:path w="1015364" h="381000">
                  <a:moveTo>
                    <a:pt x="1014984" y="0"/>
                  </a:moveTo>
                  <a:lnTo>
                    <a:pt x="0" y="0"/>
                  </a:lnTo>
                  <a:lnTo>
                    <a:pt x="0" y="381000"/>
                  </a:lnTo>
                  <a:lnTo>
                    <a:pt x="1014984" y="381000"/>
                  </a:lnTo>
                  <a:lnTo>
                    <a:pt x="1014984" y="0"/>
                  </a:lnTo>
                  <a:close/>
                </a:path>
              </a:pathLst>
            </a:custGeom>
            <a:solidFill>
              <a:srgbClr val="4471C4"/>
            </a:solidFill>
          </p:spPr>
          <p:txBody>
            <a:bodyPr wrap="square" lIns="0" tIns="0" rIns="0" bIns="0" rtlCol="0"/>
            <a:lstStyle/>
            <a:p>
              <a:endParaRPr/>
            </a:p>
          </p:txBody>
        </p:sp>
      </p:grpSp>
      <p:sp>
        <p:nvSpPr>
          <p:cNvPr id="5" name="object 5"/>
          <p:cNvSpPr txBox="1"/>
          <p:nvPr/>
        </p:nvSpPr>
        <p:spPr>
          <a:xfrm>
            <a:off x="11631294" y="6282334"/>
            <a:ext cx="408306" cy="360680"/>
          </a:xfrm>
          <a:prstGeom prst="rect">
            <a:avLst/>
          </a:prstGeom>
        </p:spPr>
        <p:txBody>
          <a:bodyPr vert="horz" wrap="square" lIns="0" tIns="12065" rIns="0" bIns="0" rtlCol="0">
            <a:spAutoFit/>
          </a:bodyPr>
          <a:lstStyle/>
          <a:p>
            <a:pPr marL="12700">
              <a:lnSpc>
                <a:spcPct val="100000"/>
              </a:lnSpc>
              <a:spcBef>
                <a:spcPts val="95"/>
              </a:spcBef>
            </a:pPr>
            <a:r>
              <a:rPr lang="en-US" altLang="ko-KR" sz="2200" spc="-535" dirty="0">
                <a:solidFill>
                  <a:srgbClr val="404040"/>
                </a:solidFill>
                <a:latin typeface="Georgia"/>
                <a:cs typeface="Georgia"/>
              </a:rPr>
              <a:t>19 </a:t>
            </a:r>
            <a:endParaRPr sz="2200" dirty="0">
              <a:latin typeface="Georgia"/>
              <a:cs typeface="Georgia"/>
            </a:endParaRPr>
          </a:p>
        </p:txBody>
      </p:sp>
      <p:sp>
        <p:nvSpPr>
          <p:cNvPr id="6" name="object 6"/>
          <p:cNvSpPr txBox="1">
            <a:spLocks noGrp="1"/>
          </p:cNvSpPr>
          <p:nvPr>
            <p:ph type="title"/>
          </p:nvPr>
        </p:nvSpPr>
        <p:spPr>
          <a:xfrm>
            <a:off x="996188" y="528904"/>
            <a:ext cx="2687320" cy="543560"/>
          </a:xfrm>
          <a:prstGeom prst="rect">
            <a:avLst/>
          </a:prstGeom>
        </p:spPr>
        <p:txBody>
          <a:bodyPr vert="horz" wrap="square" lIns="0" tIns="12065" rIns="0" bIns="0" rtlCol="0">
            <a:spAutoFit/>
          </a:bodyPr>
          <a:lstStyle/>
          <a:p>
            <a:pPr marL="12700">
              <a:lnSpc>
                <a:spcPct val="100000"/>
              </a:lnSpc>
              <a:spcBef>
                <a:spcPts val="95"/>
              </a:spcBef>
            </a:pPr>
            <a:r>
              <a:rPr sz="3400" spc="40" dirty="0">
                <a:solidFill>
                  <a:srgbClr val="404040"/>
                </a:solidFill>
                <a:latin typeface="Times New Roman"/>
                <a:cs typeface="Times New Roman"/>
              </a:rPr>
              <a:t>THANK</a:t>
            </a:r>
            <a:r>
              <a:rPr sz="3400" spc="-70" dirty="0">
                <a:solidFill>
                  <a:srgbClr val="404040"/>
                </a:solidFill>
                <a:latin typeface="Times New Roman"/>
                <a:cs typeface="Times New Roman"/>
              </a:rPr>
              <a:t> </a:t>
            </a:r>
            <a:r>
              <a:rPr sz="3400" spc="-50" dirty="0">
                <a:solidFill>
                  <a:srgbClr val="404040"/>
                </a:solidFill>
                <a:latin typeface="Times New Roman"/>
                <a:cs typeface="Times New Roman"/>
              </a:rPr>
              <a:t>YOU</a:t>
            </a:r>
            <a:endParaRPr sz="3400">
              <a:latin typeface="Times New Roman"/>
              <a:cs typeface="Times New Roman"/>
            </a:endParaRPr>
          </a:p>
        </p:txBody>
      </p:sp>
      <p:pic>
        <p:nvPicPr>
          <p:cNvPr id="9218" name="Picture 2" descr="영문적용">
            <a:extLst>
              <a:ext uri="{FF2B5EF4-FFF2-40B4-BE49-F238E27FC236}">
                <a16:creationId xmlns:a16="http://schemas.microsoft.com/office/drawing/2014/main" id="{FF6B7609-E710-4457-B63A-9B36B9C0D0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7800" y="2514600"/>
            <a:ext cx="2133600" cy="2133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59993" y="699973"/>
            <a:ext cx="2411730" cy="543560"/>
          </a:xfrm>
          <a:prstGeom prst="rect">
            <a:avLst/>
          </a:prstGeom>
        </p:spPr>
        <p:txBody>
          <a:bodyPr vert="horz" wrap="square" lIns="0" tIns="12065" rIns="0" bIns="0" rtlCol="0">
            <a:spAutoFit/>
          </a:bodyPr>
          <a:lstStyle/>
          <a:p>
            <a:pPr marL="12700">
              <a:lnSpc>
                <a:spcPct val="100000"/>
              </a:lnSpc>
              <a:spcBef>
                <a:spcPts val="95"/>
              </a:spcBef>
            </a:pPr>
            <a:r>
              <a:rPr lang="en-US" sz="3400" spc="15" dirty="0">
                <a:solidFill>
                  <a:srgbClr val="404040"/>
                </a:solidFill>
                <a:latin typeface="Times New Roman"/>
                <a:cs typeface="Times New Roman"/>
              </a:rPr>
              <a:t>Contents</a:t>
            </a:r>
            <a:endParaRPr sz="3400" dirty="0">
              <a:latin typeface="Times New Roman"/>
              <a:cs typeface="Times New Roman"/>
            </a:endParaRPr>
          </a:p>
        </p:txBody>
      </p:sp>
      <p:sp>
        <p:nvSpPr>
          <p:cNvPr id="3" name="object 3"/>
          <p:cNvSpPr txBox="1"/>
          <p:nvPr/>
        </p:nvSpPr>
        <p:spPr>
          <a:xfrm>
            <a:off x="2514600" y="2286000"/>
            <a:ext cx="7336790" cy="1840312"/>
          </a:xfrm>
          <a:prstGeom prst="rect">
            <a:avLst/>
          </a:prstGeom>
        </p:spPr>
        <p:txBody>
          <a:bodyPr vert="horz" wrap="square" lIns="0" tIns="12065" rIns="0" bIns="0" rtlCol="0">
            <a:spAutoFit/>
          </a:bodyPr>
          <a:lstStyle/>
          <a:p>
            <a:pPr marL="318770" indent="-306705">
              <a:lnSpc>
                <a:spcPct val="150000"/>
              </a:lnSpc>
              <a:spcBef>
                <a:spcPts val="95"/>
              </a:spcBef>
              <a:buClr>
                <a:srgbClr val="4471C4"/>
              </a:buClr>
              <a:buSzPct val="91071"/>
              <a:buFont typeface="Wingdings"/>
              <a:buChar char=""/>
              <a:tabLst>
                <a:tab pos="319405" algn="l"/>
              </a:tabLst>
            </a:pPr>
            <a:r>
              <a:rPr sz="2000" dirty="0">
                <a:solidFill>
                  <a:srgbClr val="404040"/>
                </a:solidFill>
                <a:latin typeface="Arial MT"/>
                <a:cs typeface="Arial MT"/>
              </a:rPr>
              <a:t>Introduction</a:t>
            </a:r>
            <a:r>
              <a:rPr sz="2000" spc="-20" dirty="0">
                <a:solidFill>
                  <a:srgbClr val="404040"/>
                </a:solidFill>
                <a:latin typeface="Arial MT"/>
                <a:cs typeface="Arial MT"/>
              </a:rPr>
              <a:t> </a:t>
            </a:r>
            <a:endParaRPr lang="en-US" altLang="ko-KR" sz="2000" spc="-20" dirty="0">
              <a:solidFill>
                <a:srgbClr val="404040"/>
              </a:solidFill>
              <a:latin typeface="Arial MT"/>
              <a:cs typeface="Arial MT"/>
            </a:endParaRP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Methodology</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Result</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Conclusion</a:t>
            </a:r>
            <a:endParaRPr lang="en-US" altLang="ko-KR" sz="2000" spc="-5" dirty="0">
              <a:solidFill>
                <a:srgbClr val="404040"/>
              </a:solidFill>
              <a:latin typeface="Arial MT"/>
              <a:cs typeface="Arial MT"/>
            </a:endParaRPr>
          </a:p>
        </p:txBody>
      </p:sp>
      <p:sp>
        <p:nvSpPr>
          <p:cNvPr id="5" name="object 5"/>
          <p:cNvSpPr txBox="1"/>
          <p:nvPr/>
        </p:nvSpPr>
        <p:spPr>
          <a:xfrm>
            <a:off x="11724385" y="6363625"/>
            <a:ext cx="318135" cy="496570"/>
          </a:xfrm>
          <a:prstGeom prst="rect">
            <a:avLst/>
          </a:prstGeom>
        </p:spPr>
        <p:txBody>
          <a:bodyPr vert="horz" wrap="square" lIns="0" tIns="0" rIns="0" bIns="0" rtlCol="0">
            <a:spAutoFit/>
          </a:bodyPr>
          <a:lstStyle/>
          <a:p>
            <a:pPr marL="38100">
              <a:lnSpc>
                <a:spcPts val="3770"/>
              </a:lnSpc>
            </a:pPr>
            <a:fld id="{81D60167-4931-47E6-BA6A-407CBD079E47}" type="slidenum">
              <a:rPr sz="3200" spc="25" dirty="0">
                <a:solidFill>
                  <a:srgbClr val="404040"/>
                </a:solidFill>
                <a:latin typeface="Franklin Gothic Medium"/>
                <a:cs typeface="Franklin Gothic Medium"/>
              </a:rPr>
              <a:t>3</a:t>
            </a:fld>
            <a:endParaRPr sz="3200">
              <a:latin typeface="Franklin Gothic Medium"/>
              <a:cs typeface="Franklin Gothic Medium"/>
            </a:endParaRPr>
          </a:p>
        </p:txBody>
      </p:sp>
      <p:pic>
        <p:nvPicPr>
          <p:cNvPr id="7" name="그림 6">
            <a:extLst>
              <a:ext uri="{FF2B5EF4-FFF2-40B4-BE49-F238E27FC236}">
                <a16:creationId xmlns:a16="http://schemas.microsoft.com/office/drawing/2014/main" id="{AC2AF416-7013-4D07-B482-95697452B87A}"/>
              </a:ext>
            </a:extLst>
          </p:cNvPr>
          <p:cNvPicPr>
            <a:picLocks noChangeAspect="1"/>
          </p:cNvPicPr>
          <p:nvPr/>
        </p:nvPicPr>
        <p:blipFill>
          <a:blip r:embed="rId2"/>
          <a:stretch>
            <a:fillRect/>
          </a:stretch>
        </p:blipFill>
        <p:spPr>
          <a:xfrm>
            <a:off x="10869131" y="136044"/>
            <a:ext cx="1140051" cy="112785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98398" y="706373"/>
            <a:ext cx="5854802" cy="566822"/>
          </a:xfrm>
          <a:prstGeom prst="rect">
            <a:avLst/>
          </a:prstGeom>
        </p:spPr>
        <p:txBody>
          <a:bodyPr vert="horz" wrap="square" lIns="0" tIns="12700" rIns="0" bIns="0" rtlCol="0">
            <a:spAutoFit/>
          </a:bodyPr>
          <a:lstStyle/>
          <a:p>
            <a:pPr marL="12700">
              <a:lnSpc>
                <a:spcPct val="100000"/>
              </a:lnSpc>
              <a:spcBef>
                <a:spcPts val="100"/>
              </a:spcBef>
            </a:pPr>
            <a:r>
              <a:rPr lang="en-US" spc="-15" dirty="0">
                <a:solidFill>
                  <a:srgbClr val="303030"/>
                </a:solidFill>
                <a:latin typeface="Times New Roman" panose="02020603050405020304" pitchFamily="18" charset="0"/>
                <a:cs typeface="Times New Roman" panose="02020603050405020304" pitchFamily="18" charset="0"/>
              </a:rPr>
              <a:t>Introduction</a:t>
            </a:r>
            <a:endParaRPr dirty="0">
              <a:solidFill>
                <a:srgbClr val="303030"/>
              </a:solidFill>
              <a:latin typeface="Times New Roman" panose="02020603050405020304" pitchFamily="18" charset="0"/>
              <a:cs typeface="Times New Roman" panose="02020603050405020304" pitchFamily="18" charset="0"/>
            </a:endParaRPr>
          </a:p>
        </p:txBody>
      </p:sp>
      <p:sp>
        <p:nvSpPr>
          <p:cNvPr id="10" name="object 10"/>
          <p:cNvSpPr txBox="1"/>
          <p:nvPr/>
        </p:nvSpPr>
        <p:spPr>
          <a:xfrm>
            <a:off x="11724385" y="6363625"/>
            <a:ext cx="318135" cy="496570"/>
          </a:xfrm>
          <a:prstGeom prst="rect">
            <a:avLst/>
          </a:prstGeom>
        </p:spPr>
        <p:txBody>
          <a:bodyPr vert="horz" wrap="square" lIns="0" tIns="0" rIns="0" bIns="0" rtlCol="0">
            <a:spAutoFit/>
          </a:bodyPr>
          <a:lstStyle/>
          <a:p>
            <a:pPr marL="38100">
              <a:lnSpc>
                <a:spcPts val="3770"/>
              </a:lnSpc>
            </a:pPr>
            <a:fld id="{81D60167-4931-47E6-BA6A-407CBD079E47}" type="slidenum">
              <a:rPr sz="3200" spc="25" dirty="0">
                <a:solidFill>
                  <a:srgbClr val="404040"/>
                </a:solidFill>
                <a:latin typeface="Franklin Gothic Medium"/>
                <a:cs typeface="Franklin Gothic Medium"/>
              </a:rPr>
              <a:t>4</a:t>
            </a:fld>
            <a:endParaRPr sz="3200" dirty="0">
              <a:latin typeface="Franklin Gothic Medium"/>
              <a:cs typeface="Franklin Gothic Medium"/>
            </a:endParaRPr>
          </a:p>
        </p:txBody>
      </p:sp>
      <p:sp>
        <p:nvSpPr>
          <p:cNvPr id="12" name="직사각형 11">
            <a:extLst>
              <a:ext uri="{FF2B5EF4-FFF2-40B4-BE49-F238E27FC236}">
                <a16:creationId xmlns:a16="http://schemas.microsoft.com/office/drawing/2014/main" id="{F2A7EA7D-85B8-4F74-A984-2666DA60B6E1}"/>
              </a:ext>
            </a:extLst>
          </p:cNvPr>
          <p:cNvSpPr/>
          <p:nvPr/>
        </p:nvSpPr>
        <p:spPr>
          <a:xfrm>
            <a:off x="3048000" y="2809600"/>
            <a:ext cx="6096000" cy="523220"/>
          </a:xfrm>
          <a:prstGeom prst="rect">
            <a:avLst/>
          </a:prstGeom>
        </p:spPr>
        <p:txBody>
          <a:bodyPr>
            <a:spAutoFit/>
          </a:bodyPr>
          <a:lstStyle/>
          <a:p>
            <a:pPr marL="318770" indent="-306705">
              <a:lnSpc>
                <a:spcPct val="100000"/>
              </a:lnSpc>
              <a:spcBef>
                <a:spcPts val="95"/>
              </a:spcBef>
              <a:buClr>
                <a:srgbClr val="4471C4"/>
              </a:buClr>
              <a:buSzPct val="91071"/>
              <a:buFont typeface="Wingdings"/>
              <a:buChar char=""/>
              <a:tabLst>
                <a:tab pos="319405" algn="l"/>
              </a:tabLst>
            </a:pPr>
            <a:endParaRPr lang="en-US" altLang="ko-KR" sz="2800" spc="-5" dirty="0">
              <a:solidFill>
                <a:srgbClr val="404040"/>
              </a:solidFill>
              <a:latin typeface="Arial MT"/>
              <a:cs typeface="Arial MT"/>
            </a:endParaRPr>
          </a:p>
        </p:txBody>
      </p:sp>
      <p:sp>
        <p:nvSpPr>
          <p:cNvPr id="13" name="직사각형 12">
            <a:extLst>
              <a:ext uri="{FF2B5EF4-FFF2-40B4-BE49-F238E27FC236}">
                <a16:creationId xmlns:a16="http://schemas.microsoft.com/office/drawing/2014/main" id="{4EA12147-C6BA-4116-8155-F0E47394B9E1}"/>
              </a:ext>
            </a:extLst>
          </p:cNvPr>
          <p:cNvSpPr/>
          <p:nvPr/>
        </p:nvSpPr>
        <p:spPr>
          <a:xfrm>
            <a:off x="1371600" y="1808410"/>
            <a:ext cx="5638800" cy="4275529"/>
          </a:xfrm>
          <a:prstGeom prst="rect">
            <a:avLst/>
          </a:prstGeom>
        </p:spPr>
        <p:txBody>
          <a:bodyPr wrap="square">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Importance of Pipeline System specially in Oil and Gas Sectors</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Cause of Pipe Failure</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Solution to Pipe Failure</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Composite Failure</a:t>
            </a:r>
          </a:p>
          <a:p>
            <a:pPr marL="12065">
              <a:lnSpc>
                <a:spcPct val="150000"/>
              </a:lnSpc>
              <a:spcBef>
                <a:spcPts val="95"/>
              </a:spcBef>
              <a:buClr>
                <a:srgbClr val="4471C4"/>
              </a:buClr>
              <a:buSzPct val="91071"/>
              <a:tabLst>
                <a:tab pos="319405" algn="l"/>
              </a:tabLst>
            </a:pPr>
            <a:endParaRPr lang="en-US" altLang="ko-KR" sz="2800" spc="-20" dirty="0">
              <a:solidFill>
                <a:srgbClr val="404040"/>
              </a:solidFill>
              <a:latin typeface="Arial MT"/>
              <a:cs typeface="Arial MT"/>
            </a:endParaRPr>
          </a:p>
          <a:p>
            <a:pPr marL="318770" indent="-306705">
              <a:lnSpc>
                <a:spcPct val="100000"/>
              </a:lnSpc>
              <a:spcBef>
                <a:spcPts val="95"/>
              </a:spcBef>
              <a:buClr>
                <a:srgbClr val="4471C4"/>
              </a:buClr>
              <a:buSzPct val="91071"/>
              <a:buFont typeface="Wingdings"/>
              <a:buChar char=""/>
              <a:tabLst>
                <a:tab pos="319405" algn="l"/>
              </a:tabLst>
            </a:pPr>
            <a:endParaRPr lang="en-US" altLang="ko-KR" sz="2800" spc="-20" dirty="0">
              <a:solidFill>
                <a:srgbClr val="404040"/>
              </a:solidFill>
              <a:latin typeface="Arial MT"/>
              <a:cs typeface="Arial MT"/>
            </a:endParaRPr>
          </a:p>
          <a:p>
            <a:pPr marL="318770" indent="-306705">
              <a:lnSpc>
                <a:spcPct val="100000"/>
              </a:lnSpc>
              <a:spcBef>
                <a:spcPts val="95"/>
              </a:spcBef>
              <a:buClr>
                <a:srgbClr val="4471C4"/>
              </a:buClr>
              <a:buSzPct val="91071"/>
              <a:buFont typeface="Wingdings"/>
              <a:buChar char=""/>
              <a:tabLst>
                <a:tab pos="319405" algn="l"/>
              </a:tabLst>
            </a:pPr>
            <a:endParaRPr lang="en-US" altLang="ko-KR" sz="2800" spc="-20" dirty="0">
              <a:solidFill>
                <a:srgbClr val="404040"/>
              </a:solidFill>
              <a:latin typeface="Arial MT"/>
              <a:cs typeface="Arial MT"/>
            </a:endParaRPr>
          </a:p>
          <a:p>
            <a:pPr marL="318770" indent="-306705">
              <a:lnSpc>
                <a:spcPct val="100000"/>
              </a:lnSpc>
              <a:spcBef>
                <a:spcPts val="95"/>
              </a:spcBef>
              <a:buClr>
                <a:srgbClr val="4471C4"/>
              </a:buClr>
              <a:buSzPct val="91071"/>
              <a:buFont typeface="Wingdings"/>
              <a:buChar char=""/>
              <a:tabLst>
                <a:tab pos="319405" algn="l"/>
              </a:tabLst>
            </a:pPr>
            <a:endParaRPr lang="en-US" altLang="ko-KR" spc="-20" dirty="0">
              <a:solidFill>
                <a:srgbClr val="404040"/>
              </a:solidFill>
              <a:latin typeface="Arial MT"/>
              <a:cs typeface="Arial MT"/>
            </a:endParaRPr>
          </a:p>
        </p:txBody>
      </p:sp>
      <p:pic>
        <p:nvPicPr>
          <p:cNvPr id="15" name="그림 14">
            <a:extLst>
              <a:ext uri="{FF2B5EF4-FFF2-40B4-BE49-F238E27FC236}">
                <a16:creationId xmlns:a16="http://schemas.microsoft.com/office/drawing/2014/main" id="{923AE425-16D5-4A50-8DD0-7A1FA06CB6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72554" y="1501005"/>
            <a:ext cx="3942892" cy="4587416"/>
          </a:xfrm>
          <a:prstGeom prst="rect">
            <a:avLst/>
          </a:prstGeom>
        </p:spPr>
      </p:pic>
      <p:pic>
        <p:nvPicPr>
          <p:cNvPr id="16" name="그림 15">
            <a:extLst>
              <a:ext uri="{FF2B5EF4-FFF2-40B4-BE49-F238E27FC236}">
                <a16:creationId xmlns:a16="http://schemas.microsoft.com/office/drawing/2014/main" id="{F7538F9B-D53D-4ACB-AC29-AD1422A258C6}"/>
              </a:ext>
            </a:extLst>
          </p:cNvPr>
          <p:cNvPicPr>
            <a:picLocks noChangeAspect="1"/>
          </p:cNvPicPr>
          <p:nvPr/>
        </p:nvPicPr>
        <p:blipFill>
          <a:blip r:embed="rId3"/>
          <a:stretch>
            <a:fillRect/>
          </a:stretch>
        </p:blipFill>
        <p:spPr>
          <a:xfrm>
            <a:off x="10869131" y="136044"/>
            <a:ext cx="1140051" cy="112785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9FB748C-E891-4121-B733-28C2FACD4309}"/>
              </a:ext>
            </a:extLst>
          </p:cNvPr>
          <p:cNvSpPr>
            <a:spLocks noGrp="1"/>
          </p:cNvSpPr>
          <p:nvPr>
            <p:ph type="title"/>
          </p:nvPr>
        </p:nvSpPr>
        <p:spPr>
          <a:xfrm>
            <a:off x="721868" y="734948"/>
            <a:ext cx="6745732" cy="1107996"/>
          </a:xfrm>
        </p:spPr>
        <p:txBody>
          <a:bodyPr/>
          <a:lstStyle/>
          <a:p>
            <a:r>
              <a:rPr lang="en-US" altLang="ko-KR" dirty="0">
                <a:latin typeface="Times New Roman" panose="02020603050405020304" pitchFamily="18" charset="0"/>
                <a:cs typeface="Times New Roman" panose="02020603050405020304" pitchFamily="18" charset="0"/>
              </a:rPr>
              <a:t>Introduction: Material Selection</a:t>
            </a:r>
            <a:endParaRPr lang="ko-KR" altLang="en-US" dirty="0">
              <a:latin typeface="Times New Roman" panose="02020603050405020304" pitchFamily="18" charset="0"/>
              <a:cs typeface="Times New Roman" panose="02020603050405020304" pitchFamily="18" charset="0"/>
            </a:endParaRPr>
          </a:p>
        </p:txBody>
      </p:sp>
      <p:sp>
        <p:nvSpPr>
          <p:cNvPr id="4" name="직사각형 3">
            <a:extLst>
              <a:ext uri="{FF2B5EF4-FFF2-40B4-BE49-F238E27FC236}">
                <a16:creationId xmlns:a16="http://schemas.microsoft.com/office/drawing/2014/main" id="{0F33BB53-77F1-45AA-9299-2A03D8ECBBFE}"/>
              </a:ext>
            </a:extLst>
          </p:cNvPr>
          <p:cNvSpPr/>
          <p:nvPr/>
        </p:nvSpPr>
        <p:spPr>
          <a:xfrm>
            <a:off x="1390090" y="2137220"/>
            <a:ext cx="6096000" cy="2543966"/>
          </a:xfrm>
          <a:prstGeom prst="rect">
            <a:avLst/>
          </a:prstGeom>
        </p:spPr>
        <p:txBody>
          <a:bodyPr>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Composite Fibers</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Fiber Reinforced Composites (Carbon Fiber reinforced composite)</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Quasi-isotropic Property of CFRP </a:t>
            </a:r>
          </a:p>
          <a:p>
            <a:pPr marL="318770" indent="-306705">
              <a:lnSpc>
                <a:spcPct val="150000"/>
              </a:lnSpc>
              <a:spcBef>
                <a:spcPts val="95"/>
              </a:spcBef>
              <a:buClr>
                <a:srgbClr val="4471C4"/>
              </a:buClr>
              <a:buSzPct val="91071"/>
              <a:buFont typeface="Wingdings"/>
              <a:buChar char=""/>
              <a:tabLst>
                <a:tab pos="319405" algn="l"/>
              </a:tabLst>
            </a:pPr>
            <a:endParaRPr lang="en-US" altLang="ko-KR" sz="2800" spc="-20" dirty="0">
              <a:solidFill>
                <a:srgbClr val="404040"/>
              </a:solidFill>
              <a:latin typeface="Arial MT"/>
              <a:cs typeface="Arial MT"/>
            </a:endParaRPr>
          </a:p>
        </p:txBody>
      </p:sp>
      <p:pic>
        <p:nvPicPr>
          <p:cNvPr id="7" name="그림 6">
            <a:extLst>
              <a:ext uri="{FF2B5EF4-FFF2-40B4-BE49-F238E27FC236}">
                <a16:creationId xmlns:a16="http://schemas.microsoft.com/office/drawing/2014/main" id="{554D6021-06AB-4977-9EEE-2A14FE9568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7125" y="1571625"/>
            <a:ext cx="4286250" cy="3168414"/>
          </a:xfrm>
          <a:prstGeom prst="rect">
            <a:avLst/>
          </a:prstGeom>
        </p:spPr>
      </p:pic>
      <p:pic>
        <p:nvPicPr>
          <p:cNvPr id="8" name="그림 7">
            <a:extLst>
              <a:ext uri="{FF2B5EF4-FFF2-40B4-BE49-F238E27FC236}">
                <a16:creationId xmlns:a16="http://schemas.microsoft.com/office/drawing/2014/main" id="{276D88EA-BD52-473D-A874-36C0178A8517}"/>
              </a:ext>
            </a:extLst>
          </p:cNvPr>
          <p:cNvPicPr>
            <a:picLocks noChangeAspect="1"/>
          </p:cNvPicPr>
          <p:nvPr/>
        </p:nvPicPr>
        <p:blipFill>
          <a:blip r:embed="rId3"/>
          <a:stretch>
            <a:fillRect/>
          </a:stretch>
        </p:blipFill>
        <p:spPr>
          <a:xfrm>
            <a:off x="10869131" y="136044"/>
            <a:ext cx="1140051" cy="1127858"/>
          </a:xfrm>
          <a:prstGeom prst="rect">
            <a:avLst/>
          </a:prstGeom>
        </p:spPr>
      </p:pic>
    </p:spTree>
    <p:extLst>
      <p:ext uri="{BB962C8B-B14F-4D97-AF65-F5344CB8AC3E}">
        <p14:creationId xmlns:p14="http://schemas.microsoft.com/office/powerpoint/2010/main" val="9521422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98398" y="706373"/>
            <a:ext cx="5083810" cy="574040"/>
          </a:xfrm>
          <a:prstGeom prst="rect">
            <a:avLst/>
          </a:prstGeom>
        </p:spPr>
        <p:txBody>
          <a:bodyPr vert="horz" wrap="square" lIns="0" tIns="12700" rIns="0" bIns="0" rtlCol="0">
            <a:spAutoFit/>
          </a:bodyPr>
          <a:lstStyle/>
          <a:p>
            <a:pPr marL="12700">
              <a:lnSpc>
                <a:spcPct val="100000"/>
              </a:lnSpc>
              <a:spcBef>
                <a:spcPts val="100"/>
              </a:spcBef>
            </a:pPr>
            <a:r>
              <a:rPr lang="en-US" spc="-5" dirty="0">
                <a:solidFill>
                  <a:srgbClr val="303030"/>
                </a:solidFill>
                <a:latin typeface="Times New Roman" panose="02020603050405020304" pitchFamily="18" charset="0"/>
                <a:cs typeface="Times New Roman" panose="02020603050405020304" pitchFamily="18" charset="0"/>
              </a:rPr>
              <a:t>Methodology</a:t>
            </a:r>
            <a:endParaRPr spc="-5" dirty="0">
              <a:solidFill>
                <a:srgbClr val="303030"/>
              </a:solidFill>
              <a:latin typeface="Times New Roman" panose="02020603050405020304" pitchFamily="18" charset="0"/>
              <a:cs typeface="Times New Roman" panose="02020603050405020304" pitchFamily="18" charset="0"/>
            </a:endParaRPr>
          </a:p>
        </p:txBody>
      </p:sp>
      <p:pic>
        <p:nvPicPr>
          <p:cNvPr id="3" name="object 3"/>
          <p:cNvPicPr/>
          <p:nvPr/>
        </p:nvPicPr>
        <p:blipFill>
          <a:blip r:embed="rId2" cstate="print"/>
          <a:stretch>
            <a:fillRect/>
          </a:stretch>
        </p:blipFill>
        <p:spPr>
          <a:xfrm>
            <a:off x="10949940" y="70103"/>
            <a:ext cx="1207007" cy="1190244"/>
          </a:xfrm>
          <a:prstGeom prst="rect">
            <a:avLst/>
          </a:prstGeom>
        </p:spPr>
      </p:pic>
      <p:sp>
        <p:nvSpPr>
          <p:cNvPr id="5" name="object 5"/>
          <p:cNvSpPr txBox="1"/>
          <p:nvPr/>
        </p:nvSpPr>
        <p:spPr>
          <a:xfrm>
            <a:off x="11724385" y="6363625"/>
            <a:ext cx="318135" cy="496570"/>
          </a:xfrm>
          <a:prstGeom prst="rect">
            <a:avLst/>
          </a:prstGeom>
        </p:spPr>
        <p:txBody>
          <a:bodyPr vert="horz" wrap="square" lIns="0" tIns="0" rIns="0" bIns="0" rtlCol="0">
            <a:spAutoFit/>
          </a:bodyPr>
          <a:lstStyle/>
          <a:p>
            <a:pPr marL="38100">
              <a:lnSpc>
                <a:spcPts val="3770"/>
              </a:lnSpc>
            </a:pPr>
            <a:fld id="{81D60167-4931-47E6-BA6A-407CBD079E47}" type="slidenum">
              <a:rPr sz="3200" spc="25" dirty="0">
                <a:solidFill>
                  <a:srgbClr val="404040"/>
                </a:solidFill>
                <a:latin typeface="Franklin Gothic Medium"/>
                <a:cs typeface="Franklin Gothic Medium"/>
              </a:rPr>
              <a:t>6</a:t>
            </a:fld>
            <a:endParaRPr sz="3200">
              <a:latin typeface="Franklin Gothic Medium"/>
              <a:cs typeface="Franklin Gothic Medium"/>
            </a:endParaRPr>
          </a:p>
        </p:txBody>
      </p:sp>
      <p:sp>
        <p:nvSpPr>
          <p:cNvPr id="6" name="직사각형 5">
            <a:extLst>
              <a:ext uri="{FF2B5EF4-FFF2-40B4-BE49-F238E27FC236}">
                <a16:creationId xmlns:a16="http://schemas.microsoft.com/office/drawing/2014/main" id="{70589149-C844-44B3-B661-630FED0A857D}"/>
              </a:ext>
            </a:extLst>
          </p:cNvPr>
          <p:cNvSpPr/>
          <p:nvPr/>
        </p:nvSpPr>
        <p:spPr>
          <a:xfrm>
            <a:off x="2438400" y="2819400"/>
            <a:ext cx="6096000" cy="1445973"/>
          </a:xfrm>
          <a:prstGeom prst="rect">
            <a:avLst/>
          </a:prstGeom>
        </p:spPr>
        <p:txBody>
          <a:bodyPr>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Modelling (ASME-PCC-2-2018)</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Simulation</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Post-Processing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98398" y="706373"/>
            <a:ext cx="8630285" cy="574040"/>
          </a:xfrm>
          <a:prstGeom prst="rect">
            <a:avLst/>
          </a:prstGeom>
        </p:spPr>
        <p:txBody>
          <a:bodyPr vert="horz" wrap="square" lIns="0" tIns="12700" rIns="0" bIns="0" rtlCol="0">
            <a:spAutoFit/>
          </a:bodyPr>
          <a:lstStyle/>
          <a:p>
            <a:pPr marL="12700">
              <a:lnSpc>
                <a:spcPct val="100000"/>
              </a:lnSpc>
              <a:spcBef>
                <a:spcPts val="100"/>
              </a:spcBef>
            </a:pPr>
            <a:r>
              <a:rPr lang="en-US" dirty="0">
                <a:latin typeface="Times New Roman" panose="02020603050405020304" pitchFamily="18" charset="0"/>
                <a:cs typeface="Times New Roman" panose="02020603050405020304" pitchFamily="18" charset="0"/>
              </a:rPr>
              <a:t>Modelling</a:t>
            </a:r>
            <a:endParaRPr spc="-5" dirty="0">
              <a:latin typeface="Times New Roman" panose="02020603050405020304" pitchFamily="18" charset="0"/>
              <a:cs typeface="Times New Roman" panose="02020603050405020304" pitchFamily="18" charset="0"/>
            </a:endParaRPr>
          </a:p>
        </p:txBody>
      </p:sp>
      <p:pic>
        <p:nvPicPr>
          <p:cNvPr id="3" name="object 3"/>
          <p:cNvPicPr/>
          <p:nvPr/>
        </p:nvPicPr>
        <p:blipFill>
          <a:blip r:embed="rId2" cstate="print"/>
          <a:stretch>
            <a:fillRect/>
          </a:stretch>
        </p:blipFill>
        <p:spPr>
          <a:xfrm>
            <a:off x="10949940" y="70103"/>
            <a:ext cx="1207007" cy="1190244"/>
          </a:xfrm>
          <a:prstGeom prst="rect">
            <a:avLst/>
          </a:prstGeom>
        </p:spPr>
      </p:pic>
      <p:sp>
        <p:nvSpPr>
          <p:cNvPr id="26" name="object 26"/>
          <p:cNvSpPr txBox="1">
            <a:spLocks noGrp="1"/>
          </p:cNvSpPr>
          <p:nvPr>
            <p:ph type="sldNum" sz="quarter" idx="7"/>
          </p:nvPr>
        </p:nvSpPr>
        <p:spPr>
          <a:prstGeom prst="rect">
            <a:avLst/>
          </a:prstGeom>
        </p:spPr>
        <p:txBody>
          <a:bodyPr vert="horz" wrap="square" lIns="0" tIns="0" rIns="0" bIns="0" rtlCol="0">
            <a:spAutoFit/>
          </a:bodyPr>
          <a:lstStyle/>
          <a:p>
            <a:pPr marL="38100">
              <a:lnSpc>
                <a:spcPts val="3770"/>
              </a:lnSpc>
            </a:pPr>
            <a:fld id="{81D60167-4931-47E6-BA6A-407CBD079E47}" type="slidenum">
              <a:rPr spc="25" dirty="0"/>
              <a:t>7</a:t>
            </a:fld>
            <a:endParaRPr spc="25" dirty="0"/>
          </a:p>
        </p:txBody>
      </p:sp>
      <p:sp>
        <p:nvSpPr>
          <p:cNvPr id="27" name="직사각형 26">
            <a:extLst>
              <a:ext uri="{FF2B5EF4-FFF2-40B4-BE49-F238E27FC236}">
                <a16:creationId xmlns:a16="http://schemas.microsoft.com/office/drawing/2014/main" id="{BB32D956-AFFE-4040-B753-13B87D203042}"/>
              </a:ext>
            </a:extLst>
          </p:cNvPr>
          <p:cNvSpPr/>
          <p:nvPr/>
        </p:nvSpPr>
        <p:spPr>
          <a:xfrm>
            <a:off x="1233206" y="1600200"/>
            <a:ext cx="4862794" cy="2843792"/>
          </a:xfrm>
          <a:prstGeom prst="rect">
            <a:avLst/>
          </a:prstGeom>
        </p:spPr>
        <p:txBody>
          <a:bodyPr wrap="square">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To avoid any unavoidable incidents to occur, the parameters refer to ASME-PCC-2-2018 </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Outer Diameter 168.3mm</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Wall thickness 7.11mm</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Yield Strength 235Mpa</a:t>
            </a:r>
            <a:endParaRPr lang="en-US" altLang="ko-KR" sz="2800" spc="-20" dirty="0">
              <a:solidFill>
                <a:srgbClr val="404040"/>
              </a:solidFill>
              <a:latin typeface="Arial MT"/>
              <a:cs typeface="Arial MT"/>
            </a:endParaRPr>
          </a:p>
        </p:txBody>
      </p:sp>
      <p:pic>
        <p:nvPicPr>
          <p:cNvPr id="29" name="그림 28">
            <a:extLst>
              <a:ext uri="{FF2B5EF4-FFF2-40B4-BE49-F238E27FC236}">
                <a16:creationId xmlns:a16="http://schemas.microsoft.com/office/drawing/2014/main" id="{4AD3A572-1B14-48FE-AD7E-F042CEF6643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58000" y="1730401"/>
            <a:ext cx="4207699" cy="463322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F0B20B5-9F9F-4748-A43B-F1EF907E7115}"/>
              </a:ext>
            </a:extLst>
          </p:cNvPr>
          <p:cNvSpPr>
            <a:spLocks noGrp="1"/>
          </p:cNvSpPr>
          <p:nvPr>
            <p:ph type="title"/>
          </p:nvPr>
        </p:nvSpPr>
        <p:spPr/>
        <p:txBody>
          <a:bodyPr/>
          <a:lstStyle/>
          <a:p>
            <a:r>
              <a:rPr lang="en-US" altLang="ko-KR" dirty="0">
                <a:latin typeface="Times New Roman" panose="02020603050405020304" pitchFamily="18" charset="0"/>
                <a:cs typeface="Times New Roman" panose="02020603050405020304" pitchFamily="18" charset="0"/>
              </a:rPr>
              <a:t>Modelling</a:t>
            </a:r>
            <a:endParaRPr lang="ko-KR" altLang="en-US" dirty="0"/>
          </a:p>
        </p:txBody>
      </p:sp>
      <p:pic>
        <p:nvPicPr>
          <p:cNvPr id="2050" name="Picture 2" descr="Fig. 11">
            <a:extLst>
              <a:ext uri="{FF2B5EF4-FFF2-40B4-BE49-F238E27FC236}">
                <a16:creationId xmlns:a16="http://schemas.microsoft.com/office/drawing/2014/main" id="{D4622398-DA83-4C70-AB16-6F2D0AB07AB3}"/>
              </a:ext>
            </a:extLst>
          </p:cNvPr>
          <p:cNvPicPr>
            <a:picLocks noGrp="1" noChangeAspect="1" noChangeArrowheads="1"/>
          </p:cNvPicPr>
          <p:nvPr>
            <p:ph sz="half" idx="2"/>
          </p:nvPr>
        </p:nvPicPr>
        <p:blipFill>
          <a:blip r:embed="rId3" cstate="print">
            <a:extLst>
              <a:ext uri="{28A0092B-C50C-407E-A947-70E740481C1C}">
                <a14:useLocalDpi xmlns:a14="http://schemas.microsoft.com/office/drawing/2010/main" val="0"/>
              </a:ext>
            </a:extLst>
          </a:blip>
          <a:srcRect/>
          <a:stretch>
            <a:fillRect/>
          </a:stretch>
        </p:blipFill>
        <p:spPr bwMode="auto">
          <a:xfrm>
            <a:off x="6735762" y="1981200"/>
            <a:ext cx="5303838" cy="2043625"/>
          </a:xfrm>
          <a:prstGeom prst="rect">
            <a:avLst/>
          </a:prstGeom>
          <a:noFill/>
          <a:extLst>
            <a:ext uri="{909E8E84-426E-40DD-AFC4-6F175D3DCCD1}">
              <a14:hiddenFill xmlns:a14="http://schemas.microsoft.com/office/drawing/2010/main">
                <a:solidFill>
                  <a:srgbClr val="FFFFFF"/>
                </a:solidFill>
              </a14:hiddenFill>
            </a:ext>
          </a:extLst>
        </p:spPr>
      </p:pic>
      <p:sp>
        <p:nvSpPr>
          <p:cNvPr id="5" name="직사각형 4">
            <a:extLst>
              <a:ext uri="{FF2B5EF4-FFF2-40B4-BE49-F238E27FC236}">
                <a16:creationId xmlns:a16="http://schemas.microsoft.com/office/drawing/2014/main" id="{1A3BB928-891B-4277-93CE-D0A2B96E964F}"/>
              </a:ext>
            </a:extLst>
          </p:cNvPr>
          <p:cNvSpPr/>
          <p:nvPr/>
        </p:nvSpPr>
        <p:spPr>
          <a:xfrm>
            <a:off x="917668" y="1752600"/>
            <a:ext cx="5791200" cy="4201150"/>
          </a:xfrm>
          <a:prstGeom prst="rect">
            <a:avLst/>
          </a:prstGeom>
        </p:spPr>
        <p:txBody>
          <a:bodyPr wrap="square">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After the Designing the next step is Meshing</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A Proper meshing size was assigned to generate mesh for all parts </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SolidWorks provides default meshing through proper manager and it makes the whole process easy</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Although the meshing could be done but it is very necessary to have the Control Mesh </a:t>
            </a:r>
          </a:p>
          <a:p>
            <a:pPr marL="12065">
              <a:lnSpc>
                <a:spcPct val="150000"/>
              </a:lnSpc>
              <a:spcBef>
                <a:spcPts val="95"/>
              </a:spcBef>
              <a:buClr>
                <a:srgbClr val="4471C4"/>
              </a:buClr>
              <a:buSzPct val="91071"/>
              <a:tabLst>
                <a:tab pos="319405" algn="l"/>
              </a:tabLst>
            </a:pPr>
            <a:endParaRPr lang="en-US" altLang="ko-KR" spc="-20" dirty="0">
              <a:solidFill>
                <a:srgbClr val="404040"/>
              </a:solidFill>
              <a:latin typeface="Arial MT"/>
              <a:cs typeface="Arial MT"/>
            </a:endParaRPr>
          </a:p>
        </p:txBody>
      </p:sp>
      <p:pic>
        <p:nvPicPr>
          <p:cNvPr id="7" name="object 3">
            <a:extLst>
              <a:ext uri="{FF2B5EF4-FFF2-40B4-BE49-F238E27FC236}">
                <a16:creationId xmlns:a16="http://schemas.microsoft.com/office/drawing/2014/main" id="{E4FB56B9-76C5-4BF6-B729-146B096E134A}"/>
              </a:ext>
            </a:extLst>
          </p:cNvPr>
          <p:cNvPicPr/>
          <p:nvPr/>
        </p:nvPicPr>
        <p:blipFill>
          <a:blip r:embed="rId4" cstate="print"/>
          <a:stretch>
            <a:fillRect/>
          </a:stretch>
        </p:blipFill>
        <p:spPr>
          <a:xfrm>
            <a:off x="10949940" y="70103"/>
            <a:ext cx="1207007" cy="1190244"/>
          </a:xfrm>
          <a:prstGeom prst="rect">
            <a:avLst/>
          </a:prstGeom>
        </p:spPr>
      </p:pic>
    </p:spTree>
    <p:extLst>
      <p:ext uri="{BB962C8B-B14F-4D97-AF65-F5344CB8AC3E}">
        <p14:creationId xmlns:p14="http://schemas.microsoft.com/office/powerpoint/2010/main" val="1094753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3A28E5E-1709-4515-BB70-6EAEF4B2E634}"/>
              </a:ext>
            </a:extLst>
          </p:cNvPr>
          <p:cNvSpPr>
            <a:spLocks noGrp="1"/>
          </p:cNvSpPr>
          <p:nvPr>
            <p:ph type="title"/>
          </p:nvPr>
        </p:nvSpPr>
        <p:spPr/>
        <p:txBody>
          <a:bodyPr/>
          <a:lstStyle/>
          <a:p>
            <a:r>
              <a:rPr lang="en-US" altLang="ko-KR" dirty="0">
                <a:latin typeface="Times New Roman" panose="02020603050405020304" pitchFamily="18" charset="0"/>
                <a:cs typeface="Times New Roman" panose="02020603050405020304" pitchFamily="18" charset="0"/>
              </a:rPr>
              <a:t>Simulations</a:t>
            </a:r>
            <a:endParaRPr lang="ko-KR" altLang="en-US" dirty="0">
              <a:latin typeface="Times New Roman" panose="02020603050405020304" pitchFamily="18" charset="0"/>
              <a:cs typeface="Times New Roman" panose="02020603050405020304" pitchFamily="18" charset="0"/>
            </a:endParaRPr>
          </a:p>
        </p:txBody>
      </p:sp>
      <p:pic>
        <p:nvPicPr>
          <p:cNvPr id="5" name="그림 4">
            <a:extLst>
              <a:ext uri="{FF2B5EF4-FFF2-40B4-BE49-F238E27FC236}">
                <a16:creationId xmlns:a16="http://schemas.microsoft.com/office/drawing/2014/main" id="{8D97C77A-6D73-4963-94BB-B19B6E87CA97}"/>
              </a:ext>
            </a:extLst>
          </p:cNvPr>
          <p:cNvPicPr>
            <a:picLocks noChangeAspect="1"/>
          </p:cNvPicPr>
          <p:nvPr/>
        </p:nvPicPr>
        <p:blipFill>
          <a:blip r:embed="rId2"/>
          <a:stretch>
            <a:fillRect/>
          </a:stretch>
        </p:blipFill>
        <p:spPr>
          <a:xfrm>
            <a:off x="7391400" y="1600200"/>
            <a:ext cx="4398065" cy="3886200"/>
          </a:xfrm>
          <a:prstGeom prst="rect">
            <a:avLst/>
          </a:prstGeom>
        </p:spPr>
      </p:pic>
      <p:sp>
        <p:nvSpPr>
          <p:cNvPr id="6" name="직사각형 5">
            <a:extLst>
              <a:ext uri="{FF2B5EF4-FFF2-40B4-BE49-F238E27FC236}">
                <a16:creationId xmlns:a16="http://schemas.microsoft.com/office/drawing/2014/main" id="{19EED1E7-E79F-4993-A20E-FE3A8650F887}"/>
              </a:ext>
            </a:extLst>
          </p:cNvPr>
          <p:cNvSpPr/>
          <p:nvPr/>
        </p:nvSpPr>
        <p:spPr>
          <a:xfrm>
            <a:off x="609600" y="1600200"/>
            <a:ext cx="6781800" cy="3767122"/>
          </a:xfrm>
          <a:prstGeom prst="rect">
            <a:avLst/>
          </a:prstGeom>
        </p:spPr>
        <p:txBody>
          <a:bodyPr wrap="square">
            <a:spAutoFit/>
          </a:bodyPr>
          <a:lstStyle/>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The Static Analysis of CFRP as Wrapping Structure to ensure that the wrapper could withstand the pressure parameters that were given by the standards</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Static analysis is done to verify which one is best solution for the leakages through flow simulation</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And this is only possible if the geometry is water tight</a:t>
            </a:r>
          </a:p>
          <a:p>
            <a:pPr marL="318770" indent="-306705">
              <a:lnSpc>
                <a:spcPct val="150000"/>
              </a:lnSpc>
              <a:spcBef>
                <a:spcPts val="95"/>
              </a:spcBef>
              <a:buClr>
                <a:srgbClr val="4471C4"/>
              </a:buClr>
              <a:buSzPct val="91071"/>
              <a:buFont typeface="Wingdings"/>
              <a:buChar char=""/>
              <a:tabLst>
                <a:tab pos="319405" algn="l"/>
              </a:tabLst>
            </a:pPr>
            <a:r>
              <a:rPr lang="en-US" altLang="ko-KR" sz="2000" spc="-20" dirty="0">
                <a:solidFill>
                  <a:srgbClr val="404040"/>
                </a:solidFill>
                <a:latin typeface="Arial MT"/>
                <a:cs typeface="Arial MT"/>
              </a:rPr>
              <a:t>The analysis was focused on the performance of the wrapper by loading various internal pressure along pipe</a:t>
            </a:r>
          </a:p>
        </p:txBody>
      </p:sp>
      <p:pic>
        <p:nvPicPr>
          <p:cNvPr id="7" name="object 3">
            <a:extLst>
              <a:ext uri="{FF2B5EF4-FFF2-40B4-BE49-F238E27FC236}">
                <a16:creationId xmlns:a16="http://schemas.microsoft.com/office/drawing/2014/main" id="{30D60F7F-8ED6-4E79-B32F-7A345CF2585D}"/>
              </a:ext>
            </a:extLst>
          </p:cNvPr>
          <p:cNvPicPr/>
          <p:nvPr/>
        </p:nvPicPr>
        <p:blipFill>
          <a:blip r:embed="rId3" cstate="print"/>
          <a:stretch>
            <a:fillRect/>
          </a:stretch>
        </p:blipFill>
        <p:spPr>
          <a:xfrm>
            <a:off x="10949940" y="70103"/>
            <a:ext cx="1207007" cy="1190244"/>
          </a:xfrm>
          <a:prstGeom prst="rect">
            <a:avLst/>
          </a:prstGeom>
        </p:spPr>
      </p:pic>
    </p:spTree>
    <p:extLst>
      <p:ext uri="{BB962C8B-B14F-4D97-AF65-F5344CB8AC3E}">
        <p14:creationId xmlns:p14="http://schemas.microsoft.com/office/powerpoint/2010/main" val="3212934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1664</TotalTime>
  <Words>470</Words>
  <Application>Microsoft Office PowerPoint</Application>
  <PresentationFormat>와이드스크린</PresentationFormat>
  <Paragraphs>81</Paragraphs>
  <Slides>20</Slides>
  <Notes>1</Notes>
  <HiddenSlides>0</HiddenSlides>
  <MMClips>0</MMClips>
  <ScaleCrop>false</ScaleCrop>
  <HeadingPairs>
    <vt:vector size="6" baseType="variant">
      <vt:variant>
        <vt:lpstr>사용한 글꼴</vt:lpstr>
      </vt:variant>
      <vt:variant>
        <vt:i4>10</vt:i4>
      </vt:variant>
      <vt:variant>
        <vt:lpstr>테마</vt:lpstr>
      </vt:variant>
      <vt:variant>
        <vt:i4>1</vt:i4>
      </vt:variant>
      <vt:variant>
        <vt:lpstr>슬라이드 제목</vt:lpstr>
      </vt:variant>
      <vt:variant>
        <vt:i4>20</vt:i4>
      </vt:variant>
    </vt:vector>
  </HeadingPairs>
  <TitlesOfParts>
    <vt:vector size="31" baseType="lpstr">
      <vt:lpstr>Arial MT</vt:lpstr>
      <vt:lpstr>맑은 고딕</vt:lpstr>
      <vt:lpstr>맑은 고딕</vt:lpstr>
      <vt:lpstr>Arial</vt:lpstr>
      <vt:lpstr>Calibri</vt:lpstr>
      <vt:lpstr>Cambria Math</vt:lpstr>
      <vt:lpstr>Franklin Gothic Medium</vt:lpstr>
      <vt:lpstr>Georgia</vt:lpstr>
      <vt:lpstr>Times New Roman</vt:lpstr>
      <vt:lpstr>Wingdings</vt:lpstr>
      <vt:lpstr>Office Theme</vt:lpstr>
      <vt:lpstr>Computational Thermal Engineering </vt:lpstr>
      <vt:lpstr>Topic</vt:lpstr>
      <vt:lpstr>Contents</vt:lpstr>
      <vt:lpstr>Introduction</vt:lpstr>
      <vt:lpstr>Introduction: Material Selection</vt:lpstr>
      <vt:lpstr>Methodology</vt:lpstr>
      <vt:lpstr>Modelling</vt:lpstr>
      <vt:lpstr>Modelling</vt:lpstr>
      <vt:lpstr>Simulations</vt:lpstr>
      <vt:lpstr>Simulations</vt:lpstr>
      <vt:lpstr>Result and Discussion</vt:lpstr>
      <vt:lpstr>Results and Discussion</vt:lpstr>
      <vt:lpstr>Maximum Stress On Repaired Pipe MPa</vt:lpstr>
      <vt:lpstr>PowerPoint 프레젠테이션</vt:lpstr>
      <vt:lpstr>Factor of Safety VS Pressure</vt:lpstr>
      <vt:lpstr>Comparison of Stress Reduction between CFRP and GFRP</vt:lpstr>
      <vt:lpstr>Pressure, Temperature and Velocity Contours</vt:lpstr>
      <vt:lpstr>Surface Plots</vt:lpstr>
      <vt:lpstr>Flow Trajectory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Thermal Engineering </dc:title>
  <cp:lastModifiedBy>default</cp:lastModifiedBy>
  <cp:revision>24</cp:revision>
  <dcterms:created xsi:type="dcterms:W3CDTF">2023-10-29T02:08:30Z</dcterms:created>
  <dcterms:modified xsi:type="dcterms:W3CDTF">2023-10-30T05:53:28Z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2023-09-15T00:00:00Z</vt:filetime>
  </property>
  <property fmtid="{D5CDD505-2E9C-101B-9397-08002B2CF9AE}" pid="3" name="Creator">
    <vt:lpwstr>Microsoft® PowerPoint® 2013</vt:lpwstr>
  </property>
  <property fmtid="{D5CDD505-2E9C-101B-9397-08002B2CF9AE}" pid="4" name="LastSaved">
    <vt:filetime>2023-10-29T00:00:00Z</vt:filetime>
  </property>
</Properties>
</file>